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7" r:id="rId2"/>
    <p:sldId id="338" r:id="rId3"/>
    <p:sldId id="399" r:id="rId4"/>
    <p:sldId id="347" r:id="rId5"/>
    <p:sldId id="647" r:id="rId6"/>
    <p:sldId id="648" r:id="rId7"/>
    <p:sldId id="710" r:id="rId8"/>
    <p:sldId id="644" r:id="rId9"/>
    <p:sldId id="594" r:id="rId10"/>
    <p:sldId id="600" r:id="rId11"/>
    <p:sldId id="653" r:id="rId12"/>
    <p:sldId id="654" r:id="rId13"/>
    <p:sldId id="655" r:id="rId14"/>
    <p:sldId id="637" r:id="rId15"/>
    <p:sldId id="656" r:id="rId16"/>
    <p:sldId id="663" r:id="rId17"/>
    <p:sldId id="652" r:id="rId18"/>
    <p:sldId id="697" r:id="rId19"/>
    <p:sldId id="557" r:id="rId20"/>
    <p:sldId id="701" r:id="rId21"/>
    <p:sldId id="702" r:id="rId22"/>
    <p:sldId id="704" r:id="rId23"/>
    <p:sldId id="703" r:id="rId24"/>
    <p:sldId id="661" r:id="rId25"/>
    <p:sldId id="709" r:id="rId26"/>
    <p:sldId id="645" r:id="rId27"/>
    <p:sldId id="669" r:id="rId28"/>
    <p:sldId id="670" r:id="rId29"/>
    <p:sldId id="671" r:id="rId30"/>
    <p:sldId id="685" r:id="rId31"/>
    <p:sldId id="673" r:id="rId32"/>
    <p:sldId id="676" r:id="rId33"/>
    <p:sldId id="611" r:id="rId34"/>
    <p:sldId id="674" r:id="rId35"/>
    <p:sldId id="677" r:id="rId36"/>
    <p:sldId id="678" r:id="rId37"/>
    <p:sldId id="679" r:id="rId38"/>
    <p:sldId id="683" r:id="rId39"/>
    <p:sldId id="684" r:id="rId40"/>
    <p:sldId id="682" r:id="rId41"/>
    <p:sldId id="681" r:id="rId42"/>
    <p:sldId id="686" r:id="rId43"/>
    <p:sldId id="687" r:id="rId44"/>
    <p:sldId id="688" r:id="rId45"/>
    <p:sldId id="689" r:id="rId46"/>
    <p:sldId id="690" r:id="rId47"/>
    <p:sldId id="700" r:id="rId48"/>
    <p:sldId id="646" r:id="rId49"/>
    <p:sldId id="649" r:id="rId50"/>
    <p:sldId id="570" r:id="rId51"/>
    <p:sldId id="691" r:id="rId52"/>
    <p:sldId id="571" r:id="rId53"/>
    <p:sldId id="692" r:id="rId54"/>
    <p:sldId id="575" r:id="rId55"/>
    <p:sldId id="693" r:id="rId56"/>
    <p:sldId id="630" r:id="rId57"/>
    <p:sldId id="694" r:id="rId58"/>
    <p:sldId id="572" r:id="rId59"/>
    <p:sldId id="619" r:id="rId60"/>
    <p:sldId id="696" r:id="rId61"/>
    <p:sldId id="695" r:id="rId62"/>
    <p:sldId id="632" r:id="rId63"/>
    <p:sldId id="622" r:id="rId64"/>
    <p:sldId id="623" r:id="rId65"/>
    <p:sldId id="618" r:id="rId66"/>
    <p:sldId id="578" r:id="rId67"/>
    <p:sldId id="705" r:id="rId68"/>
    <p:sldId id="621" r:id="rId69"/>
    <p:sldId id="580" r:id="rId70"/>
    <p:sldId id="708" r:id="rId71"/>
    <p:sldId id="641" r:id="rId72"/>
    <p:sldId id="707" r:id="rId73"/>
    <p:sldId id="352" r:id="rId74"/>
    <p:sldId id="558" r:id="rId75"/>
    <p:sldId id="353" r:id="rId7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250" autoAdjust="0"/>
    <p:restoredTop sz="41982" autoAdjust="0"/>
  </p:normalViewPr>
  <p:slideViewPr>
    <p:cSldViewPr snapToGrid="0" snapToObjects="1">
      <p:cViewPr>
        <p:scale>
          <a:sx n="80" d="100"/>
          <a:sy n="80" d="100"/>
        </p:scale>
        <p:origin x="582" y="-24"/>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xmlns=""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9/4/2018</a:t>
            </a:fld>
            <a:endParaRPr lang="en-US" dirty="0"/>
          </a:p>
        </p:txBody>
      </p:sp>
      <p:sp>
        <p:nvSpPr>
          <p:cNvPr id="4" name="Slide Image Placeholder 3">
            <a:extLst>
              <a:ext uri="{FF2B5EF4-FFF2-40B4-BE49-F238E27FC236}">
                <a16:creationId xmlns:a16="http://schemas.microsoft.com/office/drawing/2014/main" xmlns=""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xmlns=""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xmlns=""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xmlns=""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‹N°›</a:t>
            </a:fld>
            <a:endParaRPr lang="en-US" altLang="en-US" dirty="0"/>
          </a:p>
        </p:txBody>
      </p:sp>
    </p:spTree>
    <p:extLst>
      <p:ext uri="{BB962C8B-B14F-4D97-AF65-F5344CB8AC3E}">
        <p14:creationId xmlns:p14="http://schemas.microsoft.com/office/powerpoint/2010/main" val="22071354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xmlns=""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xmlns=""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a:extLst>
              <a:ext uri="{FF2B5EF4-FFF2-40B4-BE49-F238E27FC236}">
                <a16:creationId xmlns:a16="http://schemas.microsoft.com/office/drawing/2014/main" xmlns=""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xmlns=""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xmlns=""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يعطي الموظف القضائي فرصة لمقدم الطلب لالتماس تدابير تحقيقية</a:t>
            </a:r>
            <a:r>
              <a:rPr lang="ar-SY" altLang="en-US" baseline="0" dirty="0" smtClean="0"/>
              <a:t> بشكل شفوي</a:t>
            </a:r>
            <a:r>
              <a:rPr lang="ar-SY" altLang="en-US" dirty="0" smtClean="0"/>
              <a:t> أو لتقديم الطلب بحسب الحالة. في كلتا الحالتين  سواء بالنسبة لجلسة الاستماع أو البث في الطلب من أجل التدابير التحقيقية، ينبغي أن يفسر المدرب أن هذه العملية قد تعتمد على القوانين الإجرائية المحلية المعمول بها.</a:t>
            </a:r>
          </a:p>
        </p:txBody>
      </p:sp>
      <p:sp>
        <p:nvSpPr>
          <p:cNvPr id="22532" name="Rezervirano mjesto broja slajda 3">
            <a:extLst>
              <a:ext uri="{FF2B5EF4-FFF2-40B4-BE49-F238E27FC236}">
                <a16:creationId xmlns:a16="http://schemas.microsoft.com/office/drawing/2014/main" xmlns=""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xmlns=""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xmlns=""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a:t>
            </a:r>
            <a:r>
              <a:rPr lang="ar-SY" altLang="en-US" baseline="0" dirty="0" smtClean="0"/>
              <a:t> مثالا عن كيف يمكن لمقدم الطلب أن يعرف بنفسه خلال جلسة الاستماع للطلب من أجل تأمين بيانات كمبيوتر من فرع أوستلاندا بناء على تمرين التحقيق.</a:t>
            </a:r>
            <a:endParaRPr lang="ar-SY" altLang="en-US" dirty="0" smtClean="0"/>
          </a:p>
        </p:txBody>
      </p:sp>
      <p:sp>
        <p:nvSpPr>
          <p:cNvPr id="24580" name="Rezervirano mjesto broja slajda 3">
            <a:extLst>
              <a:ext uri="{FF2B5EF4-FFF2-40B4-BE49-F238E27FC236}">
                <a16:creationId xmlns:a16="http://schemas.microsoft.com/office/drawing/2014/main" xmlns=""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xmlns=""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xmlns=""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a:t>
            </a:r>
            <a:r>
              <a:rPr lang="ar-SY" altLang="en-US" baseline="0" dirty="0" smtClean="0"/>
              <a:t> هذه الشفافة مثالا عن كيف يمكن لمقدم الطلب تحديد السلطة الإجرائية التي يطلب من أجلها الترخيص خلال جلسة الاستماع بخصوص طلب تأمين بيانات كمبيوتر من فرع أوستلاندا بناء على تمرين التحقيق.</a:t>
            </a:r>
            <a:endParaRPr lang="ar-SY" altLang="en-US" dirty="0" smtClean="0"/>
          </a:p>
        </p:txBody>
      </p:sp>
      <p:sp>
        <p:nvSpPr>
          <p:cNvPr id="26628" name="Rezervirano mjesto broja slajda 3">
            <a:extLst>
              <a:ext uri="{FF2B5EF4-FFF2-40B4-BE49-F238E27FC236}">
                <a16:creationId xmlns:a16="http://schemas.microsoft.com/office/drawing/2014/main" xmlns=""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xmlns=""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xmlns=""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يطلب تقديم جميع الوقائع ذات الصلة بالطلب إلى السلطة المختصة. وتقدم هذه الشفافة مثالا واحدا فقط – من المتوقع أن يعرض</a:t>
            </a:r>
            <a:r>
              <a:rPr lang="ar-SY" altLang="en-US" baseline="0" dirty="0" smtClean="0"/>
              <a:t> مقدم الطلب بشكل موجز وواضح جميع الوقائع المشار إليها في الطلب إلى السلطة المختصة.</a:t>
            </a:r>
            <a:endParaRPr lang="hr-HR" altLang="en-US" dirty="0"/>
          </a:p>
          <a:p>
            <a:endParaRPr lang="hr-HR" altLang="en-US" dirty="0"/>
          </a:p>
        </p:txBody>
      </p:sp>
      <p:sp>
        <p:nvSpPr>
          <p:cNvPr id="28676" name="Rezervirano mjesto broja slajda 3">
            <a:extLst>
              <a:ext uri="{FF2B5EF4-FFF2-40B4-BE49-F238E27FC236}">
                <a16:creationId xmlns:a16="http://schemas.microsoft.com/office/drawing/2014/main" xmlns=""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xmlns=""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xmlns=""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أن يكون تركيز جلسات الاستماع أو النظر في طلبات ممارسة السلطات الإجرائية قائما على أسس مبررة لتطبيق هذه السلطات الإجرائية. ومن المتوقع أن يقدم الشخص الذي يتقدم بطلب للحصول على سلطات إجرائية أسسا مبررة لهذا الطلب. وينبغي أن يوضح المدرب أن الأسس المبررة</a:t>
            </a:r>
            <a:r>
              <a:rPr lang="ar-SY" altLang="en-US" baseline="0" dirty="0" smtClean="0"/>
              <a:t> تعتبر </a:t>
            </a:r>
            <a:r>
              <a:rPr lang="ar-SY" altLang="en-US" dirty="0" smtClean="0"/>
              <a:t>عنصرا ضروريا من متطلبات المادة 15 المرتبطة بالشروط والضمانات.</a:t>
            </a:r>
          </a:p>
        </p:txBody>
      </p:sp>
      <p:sp>
        <p:nvSpPr>
          <p:cNvPr id="30724" name="Rezervirano mjesto broja slajda 3">
            <a:extLst>
              <a:ext uri="{FF2B5EF4-FFF2-40B4-BE49-F238E27FC236}">
                <a16:creationId xmlns:a16="http://schemas.microsoft.com/office/drawing/2014/main" xmlns=""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xmlns=""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xmlns=""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تعرض </a:t>
            </a:r>
            <a:r>
              <a:rPr lang="ar-SY" altLang="en-US" baseline="0" dirty="0" smtClean="0"/>
              <a:t>هذه الشفافة بعض الأسس ذات الصلة كأمثلة يمكن أن يعرضها مقدم الطلب وأن يشرحها لاحقا. وينبغي أن يوضح للمشاركين أن هذه القائمة لا تمثل سوى ملخصا عالي المستوى للأسس المبررة.</a:t>
            </a:r>
            <a:endParaRPr lang="ar-SY" altLang="en-US" dirty="0" smtClean="0"/>
          </a:p>
        </p:txBody>
      </p:sp>
      <p:sp>
        <p:nvSpPr>
          <p:cNvPr id="32772" name="Slide Number Placeholder 3">
            <a:extLst>
              <a:ext uri="{FF2B5EF4-FFF2-40B4-BE49-F238E27FC236}">
                <a16:creationId xmlns:a16="http://schemas.microsoft.com/office/drawing/2014/main" xmlns=""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xmlns=""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xmlns=""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أن يؤكد</a:t>
            </a:r>
            <a:r>
              <a:rPr lang="ar-SY" altLang="en-US" baseline="0" dirty="0" smtClean="0"/>
              <a:t> المدرب على أهمية تحديد القضايا بعناية. وعلى الرغم من أن ذلك قد لا يكون مطلوبا بموجب القانون، ينبغي للقاضي تحديد أهم الأسس الوقائعية والقانونية التي ستمكن من تقرير إما بقبول طلب تطبيق السلطات الإجرائية أو برفضه.</a:t>
            </a:r>
          </a:p>
          <a:p>
            <a:pPr algn="just" rtl="1"/>
            <a:endParaRPr lang="ar-SY" altLang="en-US" baseline="0" dirty="0" smtClean="0"/>
          </a:p>
          <a:p>
            <a:pPr algn="just" rtl="1"/>
            <a:r>
              <a:rPr lang="ar-SY" altLang="en-US" baseline="0" dirty="0" smtClean="0"/>
              <a:t>تقدم هذه الشفافة أيضا أمثلة عن قضايا يمكن أن يحددها القاضي. وفي حالة خاصة، قد تكون القضية محددة أكثر (مثلا، هل هنالك ما يكفي من المواد الملحقة بالطلب توحي أن ثمة ضرورة لاعتراض اتصال)</a:t>
            </a:r>
            <a:r>
              <a:rPr lang="ar-SY" altLang="en-US" baseline="0" dirty="0"/>
              <a:t>.</a:t>
            </a:r>
            <a:endParaRPr lang="ar-SY" altLang="en-US" dirty="0" smtClean="0"/>
          </a:p>
        </p:txBody>
      </p:sp>
      <p:sp>
        <p:nvSpPr>
          <p:cNvPr id="34820" name="Rezervirano mjesto broja slajda 3">
            <a:extLst>
              <a:ext uri="{FF2B5EF4-FFF2-40B4-BE49-F238E27FC236}">
                <a16:creationId xmlns:a16="http://schemas.microsoft.com/office/drawing/2014/main" xmlns=""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xmlns=""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xmlns=""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إذا كان النظام القانوني المحلي يسمح بذلك، ينبغي للقاضي عند النظر في طلب بممارسة تدابير إجرائية أن يتيح فرصة لطرح أي أسئلة من المحتمل أن تبرز. وهذا سيعطي القاضي فرصة لطلب أي توضيحات بشأن الملتمس أو الطلب الكتابي وفقا للحالة. وينبغي أن يؤكد المدرب هنا على أهمية التأكد من أن أي أسئلة يتم طرحها واضحة وموجزة وذات صلة بالقضايا المحددة. وتوفر هذه الشفافة قائمة بمختلف المجالات التي قد يتعلق بها السؤال.</a:t>
            </a:r>
          </a:p>
        </p:txBody>
      </p:sp>
      <p:sp>
        <p:nvSpPr>
          <p:cNvPr id="36868" name="Rezervirano mjesto broja slajda 3">
            <a:extLst>
              <a:ext uri="{FF2B5EF4-FFF2-40B4-BE49-F238E27FC236}">
                <a16:creationId xmlns:a16="http://schemas.microsoft.com/office/drawing/2014/main" xmlns=""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xmlns=""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xmlns=""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pPr algn="r" rtl="1"/>
            <a:r>
              <a:rPr lang="ar-SA" sz="1200" kern="1200" dirty="0" smtClean="0">
                <a:solidFill>
                  <a:schemeClr val="tx1"/>
                </a:solidFill>
                <a:effectLst/>
                <a:latin typeface="+mn-lt"/>
                <a:ea typeface="MS PGothic" pitchFamily="34" charset="-128"/>
                <a:cs typeface="ＭＳ Ｐゴシック" charset="0"/>
              </a:rPr>
              <a:t>تقدم الشفافات الموالية أسئلة نموذجية قد يطرحها القاضي لأغراض تحديد نطاق الطلب فيما يتعلق بممارسة التحقيق.</a:t>
            </a:r>
            <a:endParaRPr lang="ar-SY" sz="1200" kern="1200" dirty="0" smtClean="0">
              <a:solidFill>
                <a:schemeClr val="tx1"/>
              </a:solidFill>
              <a:effectLst/>
              <a:latin typeface="+mn-lt"/>
              <a:ea typeface="MS PGothic" pitchFamily="34" charset="-128"/>
              <a:cs typeface="ＭＳ Ｐゴシック" charset="0"/>
            </a:endParaRPr>
          </a:p>
          <a:p>
            <a:pPr algn="r" rtl="1"/>
            <a:endParaRPr lang="fr-FR"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يطلب الإذن لغرض تحقيق جنائي محدد؟</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الحفظ، هل تم تحديد بيانات موضوع الطلب المطلوب التعجيل بحفظها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أمر بإبراز البيانات، هل تم تحديد بيانات الكمبيوتر أو المعلومات عن المشترك موضوع الطلب المطلوب إبرازها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البحث أو المصادرة، هل تم تحديد بيانات الكمبيوتر موضوع الطلب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تقديم طلب بالاعتراض، هل بيانات المحتوى مرتبطة باتصالات محددة؟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طلب </a:t>
            </a:r>
            <a:r>
              <a:rPr lang="ar-SY" sz="1200" kern="1200" dirty="0" smtClean="0">
                <a:solidFill>
                  <a:schemeClr val="tx1"/>
                </a:solidFill>
                <a:effectLst/>
                <a:latin typeface="+mn-lt"/>
                <a:ea typeface="MS PGothic" pitchFamily="34" charset="-128"/>
                <a:cs typeface="ＭＳ Ｐゴシック" charset="0"/>
              </a:rPr>
              <a:t>ب</a:t>
            </a:r>
            <a:r>
              <a:rPr lang="ar-SA" sz="1200" kern="1200" dirty="0" smtClean="0">
                <a:solidFill>
                  <a:schemeClr val="tx1"/>
                </a:solidFill>
                <a:effectLst/>
                <a:latin typeface="+mn-lt"/>
                <a:ea typeface="MS PGothic" pitchFamily="34" charset="-128"/>
                <a:cs typeface="ＭＳ Ｐゴシック" charset="0"/>
              </a:rPr>
              <a:t>جمع البيانات في الوقت الحقيقي، هل بيانات الحركة مرتبطة باتصالات محددة؟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ما هو مصدر المعلومات / الحقائق / الأسس المشار إليها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كيف تم التحقق من المعلومات / الحقائق الواردة في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في حال جلسة استماع بشأن ملتمس بحفظ بيانات المحتوى أو بيانات الحركة، ما هي الأسس القائمة للاعتقاد بأن بيانات الكمبيوتر معرضة بشكل خاص للضياع أو التعديل؟</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لماذا تعتبر التدابير القسرية أو المتطفلة من قبيل البحث والمصادرة وجمع واعتراض البيانات في الوقت الحقيقي ضرورية لأغراض التحقيق؟</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الجريمة التي يجري بشأنها التحقيق خطيرة لدرجة تستوجب الاعتراض؟</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يتدخل اعتراض الاتصال بشكل غير عادل في حق طرف ثالث في الخصوصية؟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مطالبة مزود خدمة بحفظ كمية كبيرة من البيانات أن يشكل عبئًا ماليًا غير عادل على المتهم؟</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ستؤثر مصادرة أنظمة الكمبيوتر الخاصة بشركة بشكل غير عادل على العمليات التجارية؟ هل يمكن تقييد نطاق البحث؟</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الوقت المطلوب لكي يقوم الشخص المعني بتقديم البيانات موضوع الطلب معقول؟</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الكلفة المرتبطة باتخاذ التدبير الإجرائي مبررة؟</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التدبير الإجرائي أن يلحق ضررا غير مبرر للشخص موضوع الطلب؟</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من شأن التدبير الإجرائي أن يتعارض بلا مبرر مع التقدم المنظم للدعوى؟</a:t>
            </a:r>
            <a:endParaRPr lang="ar-SY" sz="1200" kern="1200" dirty="0" smtClean="0">
              <a:solidFill>
                <a:schemeClr val="tx1"/>
              </a:solidFill>
              <a:effectLst/>
              <a:latin typeface="+mn-lt"/>
              <a:ea typeface="MS PGothic" pitchFamily="34" charset="-128"/>
              <a:cs typeface="ＭＳ Ｐゴシック" charset="0"/>
            </a:endParaRPr>
          </a:p>
          <a:p>
            <a:pPr marL="171450" lvl="0" indent="-171450" algn="r" rtl="1">
              <a:buFont typeface="Arial" charset="0"/>
              <a:buChar char="•"/>
            </a:pPr>
            <a:r>
              <a:rPr lang="ar-SA" sz="1200" kern="1200" dirty="0" smtClean="0">
                <a:solidFill>
                  <a:schemeClr val="tx1"/>
                </a:solidFill>
                <a:effectLst/>
                <a:latin typeface="+mn-lt"/>
                <a:ea typeface="MS PGothic" pitchFamily="34" charset="-128"/>
                <a:cs typeface="ＭＳ Ｐゴシック" charset="0"/>
              </a:rPr>
              <a:t>هل يعتبر حجم البيانات موضوع التدبير الإجرائي مفرطا؟</a:t>
            </a:r>
            <a:endParaRPr lang="fr-FR" sz="1200" kern="1200" dirty="0" smtClean="0">
              <a:solidFill>
                <a:schemeClr val="tx1"/>
              </a:solidFill>
              <a:effectLst/>
              <a:latin typeface="+mn-lt"/>
              <a:ea typeface="MS PGothic" pitchFamily="34" charset="-128"/>
              <a:cs typeface="ＭＳ Ｐゴシック" charset="0"/>
            </a:endParaRPr>
          </a:p>
        </p:txBody>
      </p:sp>
      <p:sp>
        <p:nvSpPr>
          <p:cNvPr id="38916" name="Rezervirano mjesto broja slajda 3">
            <a:extLst>
              <a:ext uri="{FF2B5EF4-FFF2-40B4-BE49-F238E27FC236}">
                <a16:creationId xmlns:a16="http://schemas.microsoft.com/office/drawing/2014/main" xmlns=""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xmlns=""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xmlns=""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برنامج العمل</a:t>
            </a:r>
          </a:p>
          <a:p>
            <a:pPr algn="r" rtl="1"/>
            <a:r>
              <a:rPr lang="ar-SY" altLang="en-US" dirty="0" smtClean="0"/>
              <a:t>تتألف هذه الحصة من أربعة أجزاء:</a:t>
            </a:r>
          </a:p>
          <a:p>
            <a:pPr algn="r" rtl="1"/>
            <a:endParaRPr lang="ar-SY" altLang="en-US" dirty="0" smtClean="0"/>
          </a:p>
          <a:p>
            <a:pPr algn="r" rtl="1"/>
            <a:r>
              <a:rPr lang="ar-SY" altLang="en-US" dirty="0" smtClean="0"/>
              <a:t>يعرض</a:t>
            </a:r>
            <a:r>
              <a:rPr lang="ar-SY" altLang="en-US" baseline="0" dirty="0" smtClean="0"/>
              <a:t> </a:t>
            </a:r>
            <a:r>
              <a:rPr lang="ar-SY" altLang="en-US" dirty="0" smtClean="0"/>
              <a:t>الجزء الأول تقديما</a:t>
            </a:r>
            <a:r>
              <a:rPr lang="ar-SY" altLang="en-US" baseline="0" dirty="0" smtClean="0"/>
              <a:t> موجزا لجلسات الاستماع ولمختلف الطرق التي يتم من خلالها التعامل مع طلبات الترخيص في ولايات قضائية مختلفة.</a:t>
            </a:r>
          </a:p>
          <a:p>
            <a:pPr algn="r" rtl="1"/>
            <a:endParaRPr lang="ar-SY" altLang="en-US" baseline="0" dirty="0" smtClean="0"/>
          </a:p>
          <a:p>
            <a:pPr algn="r" rtl="1"/>
            <a:r>
              <a:rPr lang="ar-SY" altLang="en-US" baseline="0" dirty="0" smtClean="0"/>
              <a:t>يتعلق الجزء الثاني بالإجراء الفعلي لجلسات الاستماع للطلبات. وعلى مستوى عال، يشمل ذلك إعداد وتقديم الطلبات من قبل مقدم الطلب، والأسئلة التي يمكن للقضاة طرحها ومعلومات إضافية.</a:t>
            </a:r>
          </a:p>
          <a:p>
            <a:pPr algn="r" rtl="1"/>
            <a:endParaRPr lang="ar-SY" altLang="en-US" baseline="0" dirty="0" smtClean="0"/>
          </a:p>
          <a:p>
            <a:pPr algn="r" rtl="1"/>
            <a:r>
              <a:rPr lang="ar-SY" altLang="en-US" dirty="0" smtClean="0"/>
              <a:t>يتعرض الجزء الثالث إلى</a:t>
            </a:r>
            <a:r>
              <a:rPr lang="ar-SY" altLang="en-US" baseline="0" dirty="0" smtClean="0"/>
              <a:t> كيف يمكن ملاءمة المهارات القضائية التقليدية لجلسات الاستماع لطلبات متعلقة بالجريمة الإلكترونية والأدلة الإلكترونية.</a:t>
            </a:r>
          </a:p>
          <a:p>
            <a:pPr algn="r" rtl="1"/>
            <a:endParaRPr lang="ar-SY" altLang="en-US" baseline="0" dirty="0" smtClean="0"/>
          </a:p>
          <a:p>
            <a:pPr algn="r" rtl="1"/>
            <a:r>
              <a:rPr lang="ar-SY" altLang="en-US" baseline="0" dirty="0" smtClean="0"/>
              <a:t>ويتناول الجزء الرابع صياغة الأوامر التي تمكن من ممارسة السلطات الإجرائية.</a:t>
            </a:r>
            <a:endParaRPr lang="hr-HR" altLang="en-US" dirty="0"/>
          </a:p>
        </p:txBody>
      </p:sp>
      <p:sp>
        <p:nvSpPr>
          <p:cNvPr id="6148" name="Rezervirano mjesto broja slajda 3">
            <a:extLst>
              <a:ext uri="{FF2B5EF4-FFF2-40B4-BE49-F238E27FC236}">
                <a16:creationId xmlns:a16="http://schemas.microsoft.com/office/drawing/2014/main" xmlns=""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xmlns=""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xmlns=""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xmlns=""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23</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قد تطلب السلطة المختصة</a:t>
            </a:r>
            <a:r>
              <a:rPr lang="ar-SY" altLang="en-US" baseline="0" dirty="0" smtClean="0"/>
              <a:t> التي تبث في الطلب بتطبيق سلطات إجرائية، الحصول على المزيد من المعلومات. ويجوز للسلطة المختصة قبول الطلب والمطالبة بتقديم المزيد من المعلومات في وقت لاحق.</a:t>
            </a:r>
            <a:endParaRPr lang="ar-SY" altLang="en-US" dirty="0" smtClean="0"/>
          </a:p>
        </p:txBody>
      </p:sp>
      <p:sp>
        <p:nvSpPr>
          <p:cNvPr id="55300" name="Rezervirano mjesto broja slajda 3">
            <a:extLst>
              <a:ext uri="{FF2B5EF4-FFF2-40B4-BE49-F238E27FC236}">
                <a16:creationId xmlns:a16="http://schemas.microsoft.com/office/drawing/2014/main" xmlns=""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xmlns=""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xmlns=""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قد تطلب السلطة المختصة</a:t>
            </a:r>
            <a:r>
              <a:rPr lang="ar-SY" altLang="en-US" baseline="0" dirty="0" smtClean="0"/>
              <a:t> التي تبث في الطلب بتطبيق سلطات إجرائية، الحصول على المزيد من المعلومات. ويجوز للسلطة المختصة قبول الطلب والمطالبة بتقديم المزيد من المعلومات في وقت لاحق.</a:t>
            </a:r>
            <a:endParaRPr lang="ar-SY" altLang="en-US" dirty="0" smtClean="0"/>
          </a:p>
        </p:txBody>
      </p:sp>
      <p:sp>
        <p:nvSpPr>
          <p:cNvPr id="55300" name="Rezervirano mjesto broja slajda 3">
            <a:extLst>
              <a:ext uri="{FF2B5EF4-FFF2-40B4-BE49-F238E27FC236}">
                <a16:creationId xmlns:a16="http://schemas.microsoft.com/office/drawing/2014/main" xmlns=""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25</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xmlns=""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xmlns=""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يغطي هذا الجزء المهارات القضائية الهامة من أجل إجراء جلسات استماع لطلبات بممارسة سلطات قضائية ذات الضلة بالأدلة الإلكترونية. وقد تكون هذه</a:t>
            </a:r>
            <a:r>
              <a:rPr lang="ar-SY" altLang="en-US" baseline="0" dirty="0" smtClean="0"/>
              <a:t> المهارات مطلوبة أيضا من قبل مقدم الطلب مع بعض التعديلات عند الاقتضاء.</a:t>
            </a:r>
          </a:p>
        </p:txBody>
      </p:sp>
      <p:sp>
        <p:nvSpPr>
          <p:cNvPr id="57348" name="Rezervirano mjesto broja slajda 3">
            <a:extLst>
              <a:ext uri="{FF2B5EF4-FFF2-40B4-BE49-F238E27FC236}">
                <a16:creationId xmlns:a16="http://schemas.microsoft.com/office/drawing/2014/main" xmlns=""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xmlns=""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xmlns=""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للمدرب استخدام هذه الشفافة للتمييز بين الجرائم التقليدية والجرائم عالية التقنية مثل الجرائم الإلكترونية، وخاصةً التأكيد على الافتقار العام داخل المجتمع لفهم الجوانب التقنية للأدلة الإلكترونية.</a:t>
            </a:r>
          </a:p>
          <a:p>
            <a:pPr algn="r" rtl="1"/>
            <a:endParaRPr lang="ar-SY" altLang="en-US"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ينبغي للمدرب بعد ذلك طرح السؤال المعروض</a:t>
            </a:r>
            <a:r>
              <a:rPr lang="ar-SY" altLang="en-US" baseline="0" dirty="0" smtClean="0"/>
              <a:t> </a:t>
            </a:r>
            <a:r>
              <a:rPr lang="ar-SY" altLang="en-US" dirty="0" smtClean="0"/>
              <a:t>على الشفافة - </a:t>
            </a:r>
            <a:r>
              <a:rPr lang="ar-SY" altLang="sr-Latn-RS" sz="1200" dirty="0" smtClean="0">
                <a:latin typeface="Sakkal Majalla" panose="02000000000000000000" pitchFamily="2" charset="-78"/>
                <a:cs typeface="Sakkal Majalla" panose="02000000000000000000" pitchFamily="2" charset="-78"/>
              </a:rPr>
              <a:t>هل المهارات القضائية المرتبطة بالجريمة عالية التقنية/الجريمة الإلكترونية مختلفة عن المهارات القضائية العادية؟</a:t>
            </a:r>
            <a:r>
              <a:rPr lang="ar-SY" altLang="en-US" dirty="0" smtClean="0"/>
              <a:t> هذا السؤال</a:t>
            </a:r>
            <a:r>
              <a:rPr lang="ar-SY" altLang="en-US" baseline="0" dirty="0" smtClean="0"/>
              <a:t> </a:t>
            </a:r>
            <a:r>
              <a:rPr lang="ar-SY" altLang="en-US" dirty="0" smtClean="0"/>
              <a:t>سيفتح الشفافة الموالية.</a:t>
            </a:r>
          </a:p>
        </p:txBody>
      </p:sp>
      <p:sp>
        <p:nvSpPr>
          <p:cNvPr id="59396" name="Rezervirano mjesto broja slajda 3">
            <a:extLst>
              <a:ext uri="{FF2B5EF4-FFF2-40B4-BE49-F238E27FC236}">
                <a16:creationId xmlns:a16="http://schemas.microsoft.com/office/drawing/2014/main" xmlns=""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xmlns=""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xmlns=""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ينبغي أن يستخدم المدرب هذه الشفافة لتفسير أن المهارات القضائية التقليدية تتماشى بشكل كبير مع متطلبات جلسات الاستماع للطلبات</a:t>
            </a:r>
            <a:r>
              <a:rPr lang="ar-SY" altLang="en-US" baseline="0" dirty="0" smtClean="0"/>
              <a:t> المرتبطة بالجريمة الإلكترونية/الأدلة الإلكترونية – إلا أن بعض الجوانب تحتاج إلى التأقلم مع الطبيعة الخاصة لهذه الجلسات.</a:t>
            </a:r>
            <a:endParaRPr lang="ar-SY" altLang="en-US" dirty="0" smtClean="0"/>
          </a:p>
        </p:txBody>
      </p:sp>
      <p:sp>
        <p:nvSpPr>
          <p:cNvPr id="61444" name="Rezervirano mjesto broja slajda 3">
            <a:extLst>
              <a:ext uri="{FF2B5EF4-FFF2-40B4-BE49-F238E27FC236}">
                <a16:creationId xmlns:a16="http://schemas.microsoft.com/office/drawing/2014/main" xmlns=""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xmlns=""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xmlns=""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baseline="0" dirty="0" smtClean="0"/>
              <a:t>إطار المهارات والقدرات القضائية الذي أعدته محاكم المملكة المتحدة هو إطار من الممارسات الفضلى للمهارات القضائية واسع الاستعمال يقدم المهارات والكفاءات التي ينبغي أن يتوفر عليها بشكل عام الموظفون القضائيون.</a:t>
            </a:r>
            <a:endParaRPr lang="ar-SY" altLang="en-US" dirty="0" smtClean="0"/>
          </a:p>
        </p:txBody>
      </p:sp>
      <p:sp>
        <p:nvSpPr>
          <p:cNvPr id="63492" name="Rezervirano mjesto broja slajda 3">
            <a:extLst>
              <a:ext uri="{FF2B5EF4-FFF2-40B4-BE49-F238E27FC236}">
                <a16:creationId xmlns:a16="http://schemas.microsoft.com/office/drawing/2014/main" xmlns=""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xmlns=""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xmlns=""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تلخص هذه</a:t>
            </a:r>
            <a:r>
              <a:rPr lang="ar-SY" altLang="en-US" baseline="0" dirty="0" smtClean="0"/>
              <a:t> الشفافة أهداف الحصة.</a:t>
            </a:r>
          </a:p>
          <a:p>
            <a:pPr algn="r" rtl="1"/>
            <a:endParaRPr lang="ar-SY" altLang="en-US" baseline="0" dirty="0" smtClean="0"/>
          </a:p>
          <a:p>
            <a:pPr algn="r" rtl="1"/>
            <a:r>
              <a:rPr lang="ar-SY" altLang="en-US" baseline="0" dirty="0" smtClean="0"/>
              <a:t>ينبغي أن يشرح المدرب للمشاركين أهداف الحصة بوضوح.</a:t>
            </a:r>
            <a:endParaRPr lang="ar-SY" altLang="en-US" dirty="0" smtClean="0"/>
          </a:p>
        </p:txBody>
      </p:sp>
      <p:sp>
        <p:nvSpPr>
          <p:cNvPr id="8196" name="Rezervirano mjesto broja slajda 3">
            <a:extLst>
              <a:ext uri="{FF2B5EF4-FFF2-40B4-BE49-F238E27FC236}">
                <a16:creationId xmlns:a16="http://schemas.microsoft.com/office/drawing/2014/main" xmlns=""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xmlns=""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xmlns=""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تحدد هذه الشفافة العناوين الستة لإطار المهارات والقدرات القضائية البريطاني.</a:t>
            </a:r>
          </a:p>
        </p:txBody>
      </p:sp>
      <p:sp>
        <p:nvSpPr>
          <p:cNvPr id="65540" name="Rezervirano mjesto broja slajda 3">
            <a:extLst>
              <a:ext uri="{FF2B5EF4-FFF2-40B4-BE49-F238E27FC236}">
                <a16:creationId xmlns:a16="http://schemas.microsoft.com/office/drawing/2014/main" xmlns=""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xmlns=""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xmlns=""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هذه الشفافة تقديم للشفافات</a:t>
            </a:r>
            <a:r>
              <a:rPr lang="ar-SY" altLang="en-US" baseline="0" dirty="0" smtClean="0"/>
              <a:t> المتبقية في هذا الجزء – والتي تعمل على مواءمة أفضل ممارسات المهارات القضائية مع مجال الجريمة الإلكترونية فائقة التقنية.</a:t>
            </a:r>
            <a:endParaRPr lang="ar-SY" altLang="en-US" dirty="0" smtClean="0"/>
          </a:p>
        </p:txBody>
      </p:sp>
      <p:sp>
        <p:nvSpPr>
          <p:cNvPr id="67588" name="Rezervirano mjesto broja slajda 3">
            <a:extLst>
              <a:ext uri="{FF2B5EF4-FFF2-40B4-BE49-F238E27FC236}">
                <a16:creationId xmlns:a16="http://schemas.microsoft.com/office/drawing/2014/main" xmlns=""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xmlns=""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xmlns=""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69636" name="Rezervirano mjesto broja slajda 3">
            <a:extLst>
              <a:ext uri="{FF2B5EF4-FFF2-40B4-BE49-F238E27FC236}">
                <a16:creationId xmlns:a16="http://schemas.microsoft.com/office/drawing/2014/main" xmlns=""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xmlns=""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xmlns=""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71684" name="Rezervirano mjesto broja slajda 3">
            <a:extLst>
              <a:ext uri="{FF2B5EF4-FFF2-40B4-BE49-F238E27FC236}">
                <a16:creationId xmlns:a16="http://schemas.microsoft.com/office/drawing/2014/main" xmlns=""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xmlns=""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xmlns=""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هذه الشفافة بالمهارات القضائية للتواصل بفعالية.</a:t>
            </a:r>
            <a:endParaRPr lang="ar-SY" altLang="en-US" dirty="0" smtClean="0"/>
          </a:p>
        </p:txBody>
      </p:sp>
      <p:sp>
        <p:nvSpPr>
          <p:cNvPr id="73732" name="Rezervirano mjesto broja slajda 3">
            <a:extLst>
              <a:ext uri="{FF2B5EF4-FFF2-40B4-BE49-F238E27FC236}">
                <a16:creationId xmlns:a16="http://schemas.microsoft.com/office/drawing/2014/main" xmlns=""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xmlns=""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xmlns=""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ar-SY" altLang="en-US" dirty="0" smtClean="0"/>
          </a:p>
        </p:txBody>
      </p:sp>
      <p:sp>
        <p:nvSpPr>
          <p:cNvPr id="75780" name="Rezervirano mjesto broja slajda 3">
            <a:extLst>
              <a:ext uri="{FF2B5EF4-FFF2-40B4-BE49-F238E27FC236}">
                <a16:creationId xmlns:a16="http://schemas.microsoft.com/office/drawing/2014/main" xmlns=""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xmlns=""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xmlns=""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en-US" altLang="en-US" dirty="0"/>
          </a:p>
          <a:p>
            <a:endParaRPr lang="en-US" altLang="en-US" dirty="0"/>
          </a:p>
        </p:txBody>
      </p:sp>
      <p:sp>
        <p:nvSpPr>
          <p:cNvPr id="77828" name="Rezervirano mjesto broja slajda 3">
            <a:extLst>
              <a:ext uri="{FF2B5EF4-FFF2-40B4-BE49-F238E27FC236}">
                <a16:creationId xmlns:a16="http://schemas.microsoft.com/office/drawing/2014/main" xmlns=""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xmlns=""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xmlns=""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للعمل مع الآخرين.</a:t>
            </a:r>
            <a:endParaRPr lang="ar-SY" altLang="en-US" dirty="0" smtClean="0"/>
          </a:p>
          <a:p>
            <a:endParaRPr lang="en-US" altLang="en-US" dirty="0"/>
          </a:p>
          <a:p>
            <a:endParaRPr lang="en-US" altLang="en-US" dirty="0"/>
          </a:p>
        </p:txBody>
      </p:sp>
      <p:sp>
        <p:nvSpPr>
          <p:cNvPr id="79876" name="Rezervirano mjesto broja slajda 3">
            <a:extLst>
              <a:ext uri="{FF2B5EF4-FFF2-40B4-BE49-F238E27FC236}">
                <a16:creationId xmlns:a16="http://schemas.microsoft.com/office/drawing/2014/main" xmlns=""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xmlns=""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xmlns=""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لامتلاك المعرفة وتطويرها.</a:t>
            </a:r>
            <a:endParaRPr lang="ar-SY" altLang="en-US" dirty="0" smtClean="0"/>
          </a:p>
        </p:txBody>
      </p:sp>
      <p:sp>
        <p:nvSpPr>
          <p:cNvPr id="81924" name="Rezervirano mjesto broja slajda 3">
            <a:extLst>
              <a:ext uri="{FF2B5EF4-FFF2-40B4-BE49-F238E27FC236}">
                <a16:creationId xmlns:a16="http://schemas.microsoft.com/office/drawing/2014/main" xmlns=""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xmlns=""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xmlns=""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لامتلاك المعرفة وتطويرها.</a:t>
            </a:r>
            <a:endParaRPr lang="en-US" altLang="en-US" dirty="0"/>
          </a:p>
          <a:p>
            <a:endParaRPr lang="en-US" altLang="en-US" dirty="0"/>
          </a:p>
        </p:txBody>
      </p:sp>
      <p:sp>
        <p:nvSpPr>
          <p:cNvPr id="83972" name="Rezervirano mjesto broja slajda 3">
            <a:extLst>
              <a:ext uri="{FF2B5EF4-FFF2-40B4-BE49-F238E27FC236}">
                <a16:creationId xmlns:a16="http://schemas.microsoft.com/office/drawing/2014/main" xmlns=""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xmlns=""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xmlns=""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lgn="r" rtl="1">
              <a:defRPr/>
            </a:pPr>
            <a:r>
              <a:rPr lang="ar-SY" altLang="en-US" dirty="0" smtClean="0"/>
              <a:t>برنامج</a:t>
            </a:r>
          </a:p>
          <a:p>
            <a:pPr algn="r" rtl="1">
              <a:defRPr/>
            </a:pPr>
            <a:r>
              <a:rPr lang="ar-SY" altLang="en-US" dirty="0" smtClean="0"/>
              <a:t>تتألف هذه الحصة من أربعة أجزاء:</a:t>
            </a:r>
          </a:p>
          <a:p>
            <a:pPr algn="r" rtl="1">
              <a:defRPr/>
            </a:pPr>
            <a:endParaRPr lang="ar-SY" altLang="en-US" dirty="0" smtClean="0"/>
          </a:p>
          <a:p>
            <a:pPr algn="r" rtl="1"/>
            <a:r>
              <a:rPr lang="ar-SY" altLang="en-US" dirty="0" smtClean="0"/>
              <a:t>يعرض</a:t>
            </a:r>
            <a:r>
              <a:rPr lang="ar-SY" altLang="en-US" baseline="0" dirty="0" smtClean="0"/>
              <a:t> </a:t>
            </a:r>
            <a:r>
              <a:rPr lang="ar-SY" altLang="en-US" dirty="0" smtClean="0"/>
              <a:t>الجزء الأول تقديما</a:t>
            </a:r>
            <a:r>
              <a:rPr lang="ar-SY" altLang="en-US" baseline="0" dirty="0" smtClean="0"/>
              <a:t> موجزا لجلسات الاستماع ولمختلف الطرق التي يتم من خلالها التعامل مع طلبات الترخيص في ولايات قضائية مختلفة.</a:t>
            </a:r>
          </a:p>
          <a:p>
            <a:pPr algn="r" rtl="1"/>
            <a:endParaRPr lang="ar-SY" altLang="en-US" baseline="0" dirty="0" smtClean="0"/>
          </a:p>
          <a:p>
            <a:pPr algn="r" rtl="1"/>
            <a:r>
              <a:rPr lang="ar-SY" altLang="en-US" baseline="0" dirty="0" smtClean="0"/>
              <a:t>وفي إطار إعمال المادة 15من اتفاقية بودابست، تقتضي بعض الدول بموجب قوانينها الوطنية أن يرفع موظفو وكالات إنفاذ القانون/المدعون العامون طلبا كتابيا لممارسة سلطات إجرائية إلى سلطة قضائية. وتكون هذه السلطة القضائية مطالبة بإجراء جلسة استماع قبل إصدار أمر إما يرخص أو يرفض ممارسة تلك السلطة المطلوبة.</a:t>
            </a:r>
          </a:p>
          <a:p>
            <a:pPr algn="r" rtl="1"/>
            <a:endParaRPr lang="ar-SY" altLang="en-US" baseline="0" dirty="0" smtClean="0"/>
          </a:p>
          <a:p>
            <a:pPr algn="r" rtl="1"/>
            <a:r>
              <a:rPr lang="ar-SY" altLang="en-US" baseline="0" dirty="0" smtClean="0"/>
              <a:t>وفي ولايات قضائية أخرى حيث لا تكون الطلبات الكتابية مطلوبة، وفقا لروح المادة 15 من اتفاقية بودابست، يقدم موظفو وكالات إنفاذ القانون/المدعون العامون الطلبات إلى السلطات القضائية (ربما إلى قضاة التحقيق) من أجل الترخيص بتدابير تحقيقية. وتكون هذه السلطة القضائية مطالبة بالبث في ذلك الطلب ومنح الترخيص.</a:t>
            </a:r>
          </a:p>
          <a:p>
            <a:pPr algn="r" rtl="1"/>
            <a:endParaRPr lang="ar-SY" altLang="en-US" baseline="0" dirty="0" smtClean="0"/>
          </a:p>
          <a:p>
            <a:pPr algn="r" rtl="1"/>
            <a:r>
              <a:rPr lang="ar-SY" altLang="en-US" baseline="0" dirty="0" smtClean="0"/>
              <a:t>ينبغي أن يستخدم المدرب هذا الجزء كأساس للانتقال إلى الجزأين المواليين من هذه الحصة.</a:t>
            </a:r>
            <a:endParaRPr lang="en-US" altLang="en-US" dirty="0"/>
          </a:p>
        </p:txBody>
      </p:sp>
      <p:sp>
        <p:nvSpPr>
          <p:cNvPr id="10244" name="Rezervirano mjesto broja slajda 3">
            <a:extLst>
              <a:ext uri="{FF2B5EF4-FFF2-40B4-BE49-F238E27FC236}">
                <a16:creationId xmlns:a16="http://schemas.microsoft.com/office/drawing/2014/main" xmlns=""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xmlns=""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xmlns=""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لاستيعاب المعلومات.</a:t>
            </a:r>
            <a:endParaRPr lang="ar-SY" altLang="en-US" dirty="0" smtClean="0"/>
          </a:p>
        </p:txBody>
      </p:sp>
      <p:sp>
        <p:nvSpPr>
          <p:cNvPr id="86020" name="Rezervirano mjesto broja slajda 3">
            <a:extLst>
              <a:ext uri="{FF2B5EF4-FFF2-40B4-BE49-F238E27FC236}">
                <a16:creationId xmlns:a16="http://schemas.microsoft.com/office/drawing/2014/main" xmlns=""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لاستيعاب المعلومات.</a:t>
            </a:r>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xmlns=""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xmlns=""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xmlns=""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لممارسة الاجتهاد القضائي.</a:t>
            </a:r>
            <a:endParaRPr lang="ar-SY" altLang="en-US" dirty="0" smtClean="0"/>
          </a:p>
        </p:txBody>
      </p:sp>
      <p:sp>
        <p:nvSpPr>
          <p:cNvPr id="90116" name="Rezervirano mjesto broja slajda 3">
            <a:extLst>
              <a:ext uri="{FF2B5EF4-FFF2-40B4-BE49-F238E27FC236}">
                <a16:creationId xmlns:a16="http://schemas.microsoft.com/office/drawing/2014/main" xmlns=""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xmlns=""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xmlns=""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بالمهارات القضائية لممارسة الاجتهاد القضائي.</a:t>
            </a:r>
            <a:endParaRPr lang="ar-SY" altLang="en-US" dirty="0" smtClean="0"/>
          </a:p>
        </p:txBody>
      </p:sp>
      <p:sp>
        <p:nvSpPr>
          <p:cNvPr id="92164" name="Rezervirano mjesto broja slajda 3">
            <a:extLst>
              <a:ext uri="{FF2B5EF4-FFF2-40B4-BE49-F238E27FC236}">
                <a16:creationId xmlns:a16="http://schemas.microsoft.com/office/drawing/2014/main" xmlns=""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xmlns=""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xmlns=""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ar-SY" altLang="en-US" dirty="0" smtClean="0"/>
          </a:p>
        </p:txBody>
      </p:sp>
      <p:sp>
        <p:nvSpPr>
          <p:cNvPr id="94212" name="Rezervirano mjesto broja slajda 3">
            <a:extLst>
              <a:ext uri="{FF2B5EF4-FFF2-40B4-BE49-F238E27FC236}">
                <a16:creationId xmlns:a16="http://schemas.microsoft.com/office/drawing/2014/main" xmlns=""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xmlns=""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xmlns=""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en-US" altLang="en-US" dirty="0"/>
          </a:p>
          <a:p>
            <a:endParaRPr lang="en-US" altLang="en-US" dirty="0"/>
          </a:p>
        </p:txBody>
      </p:sp>
      <p:sp>
        <p:nvSpPr>
          <p:cNvPr id="96260" name="Rezervirano mjesto broja slajda 3">
            <a:extLst>
              <a:ext uri="{FF2B5EF4-FFF2-40B4-BE49-F238E27FC236}">
                <a16:creationId xmlns:a16="http://schemas.microsoft.com/office/drawing/2014/main" xmlns=""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xmlns=""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xmlns=""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تتعلق</a:t>
            </a:r>
            <a:r>
              <a:rPr lang="ar-SY" altLang="en-US" baseline="0" dirty="0" smtClean="0"/>
              <a:t> هذه الشفافة بالمهارة القضائية لتدبير </a:t>
            </a:r>
            <a:r>
              <a:rPr lang="ar-SY" altLang="en-US" baseline="0" dirty="0" smtClean="0"/>
              <a:t>العمل بفعالية</a:t>
            </a:r>
            <a:r>
              <a:rPr lang="ar-SY" altLang="en-US" baseline="0" dirty="0" smtClean="0"/>
              <a:t>.</a:t>
            </a:r>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xmlns=""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46</a:t>
            </a:fld>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xmlns=""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xmlns=""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تقدم هذه</a:t>
            </a:r>
            <a:r>
              <a:rPr lang="ar-SY" altLang="en-US" baseline="0" dirty="0" smtClean="0"/>
              <a:t> الشفافة مثالا عن كيف ينبغي لسلطة مختصة تدبير العمل بفعالية. وتتعلق بدراسة الحالة في تمرين التحقيق. وينبغي أن يستخدم المدرب هذه الشفافة لتذكير المشاركين أنه لا ينبغي اعتبار جلسة الاستماع لطلبات بخصوص أدلة إلكترونية بمثابة محاكمة. فليست هنالك شروط أو متطلبات لإثبات الارتكاب الفعلي لجريمة – بل بالأحرى ضمان أن...</a:t>
            </a:r>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xmlns=""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47</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xmlns=""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xmlns=""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baseline="0" dirty="0" smtClean="0"/>
              <a:t>يغطي هذا الجزء المبادئ التوجيهية والاعتبارات الرئيسية ذات الصلة بصياغة الأوامر أو إصدار التراخيص التي تمكن من ممارسة السلطات الإجرائية.</a:t>
            </a:r>
            <a:endParaRPr lang="hr-HR" altLang="en-US" dirty="0" smtClean="0"/>
          </a:p>
        </p:txBody>
      </p:sp>
      <p:sp>
        <p:nvSpPr>
          <p:cNvPr id="100356" name="Rezervirano mjesto broja slajda 3">
            <a:extLst>
              <a:ext uri="{FF2B5EF4-FFF2-40B4-BE49-F238E27FC236}">
                <a16:creationId xmlns:a16="http://schemas.microsoft.com/office/drawing/2014/main" xmlns=""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xmlns=""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xmlns=""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تعرض هذه الشفافة تعريفا بالتراخيص والأوامر وتميز على نطاق واسع بين الشروط</a:t>
            </a:r>
            <a:r>
              <a:rPr lang="ar-SY" altLang="en-US" baseline="0" dirty="0" smtClean="0"/>
              <a:t> وال</a:t>
            </a:r>
            <a:r>
              <a:rPr lang="ar-SY" altLang="en-US" dirty="0" smtClean="0"/>
              <a:t>متطلبات في نظامين قانونيين مختلفين. بموجب أحدهما</a:t>
            </a:r>
            <a:r>
              <a:rPr lang="ar-SY" altLang="en-US" baseline="0" dirty="0" smtClean="0"/>
              <a:t> حيث يتم </a:t>
            </a:r>
            <a:r>
              <a:rPr lang="ar-SY" altLang="en-US" dirty="0" smtClean="0"/>
              <a:t>عقد جلسات استماع، عادة ما تكون السلطة المختصة مطالبة بصياغة أوامر مكتوبة، في حين أنه في النظام الآخر، عادة ما تكون السلطة المختصة مطالبة بإصدار تراخيص</a:t>
            </a:r>
            <a:r>
              <a:rPr lang="ar-SY" altLang="en-US" baseline="0" dirty="0" smtClean="0"/>
              <a:t> </a:t>
            </a:r>
            <a:r>
              <a:rPr lang="ar-SY" altLang="en-US" dirty="0" smtClean="0"/>
              <a:t>شفوية.</a:t>
            </a:r>
          </a:p>
          <a:p>
            <a:pPr algn="just" rtl="1"/>
            <a:endParaRPr lang="ar-SY" altLang="en-US" dirty="0" smtClean="0"/>
          </a:p>
          <a:p>
            <a:pPr algn="just" rtl="1"/>
            <a:r>
              <a:rPr lang="ar-SY" altLang="en-US" dirty="0" smtClean="0"/>
              <a:t>ينبغي أن يشرح</a:t>
            </a:r>
            <a:r>
              <a:rPr lang="ar-SY" altLang="en-US" baseline="0" dirty="0" smtClean="0"/>
              <a:t> </a:t>
            </a:r>
            <a:r>
              <a:rPr lang="ar-SY" altLang="en-US" dirty="0" smtClean="0"/>
              <a:t>المدرب أن معظم الشروط والمتطلبات في هذا الجزء من الحصة تنطبق على التراخيص والأوامر المقدمة في كلا النظامين.</a:t>
            </a:r>
          </a:p>
        </p:txBody>
      </p:sp>
      <p:sp>
        <p:nvSpPr>
          <p:cNvPr id="102404" name="Rezervirano mjesto broja slajda 3">
            <a:extLst>
              <a:ext uri="{FF2B5EF4-FFF2-40B4-BE49-F238E27FC236}">
                <a16:creationId xmlns:a16="http://schemas.microsoft.com/office/drawing/2014/main" xmlns=""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xmlns=""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xmlns=""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a:t>
            </a:r>
            <a:r>
              <a:rPr lang="ar-SY" altLang="en-US" baseline="0" dirty="0" smtClean="0"/>
              <a:t> المهم تذكير المشاركين أنه وفقا لبلدهم، قد يقتضي القانون الوطني عقد جلسة استماع للترخيص بتدبير معين أو منح ترخيص قضائي دون عقد جلسة استماع.</a:t>
            </a:r>
          </a:p>
          <a:p>
            <a:pPr algn="r" rtl="1"/>
            <a:endParaRPr lang="ar-SY" altLang="en-US" baseline="0" dirty="0" smtClean="0"/>
          </a:p>
          <a:p>
            <a:pPr algn="r" rtl="1"/>
            <a:r>
              <a:rPr lang="ar-SY" altLang="en-US" baseline="0" dirty="0" smtClean="0"/>
              <a:t>تنطبق هذه الشفافة على الحالة الأولى.</a:t>
            </a:r>
            <a:endParaRPr lang="ar-SY" altLang="en-US" dirty="0" smtClean="0"/>
          </a:p>
        </p:txBody>
      </p:sp>
      <p:sp>
        <p:nvSpPr>
          <p:cNvPr id="12292" name="Rezervirano mjesto broja slajda 3">
            <a:extLst>
              <a:ext uri="{FF2B5EF4-FFF2-40B4-BE49-F238E27FC236}">
                <a16:creationId xmlns:a16="http://schemas.microsoft.com/office/drawing/2014/main" xmlns=""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xmlns=""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xmlns=""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يتمثل أحد الجوانب الرئيسية لصياغة الأمر في التأكد من تحديد الشخص أو الكيان موضوع</a:t>
            </a:r>
            <a:r>
              <a:rPr lang="ar-SY" altLang="en-US" baseline="0" dirty="0" smtClean="0"/>
              <a:t> الطلب</a:t>
            </a:r>
            <a:r>
              <a:rPr lang="ar-SY" altLang="en-US" dirty="0" smtClean="0"/>
              <a:t> بوضوح في الترخيص. وهذا سيضمن أن الأطراف الضرورية المطلوب منهم اتخاذ التدبير</a:t>
            </a:r>
            <a:r>
              <a:rPr lang="ar-SY" altLang="en-US" baseline="0" dirty="0" smtClean="0"/>
              <a:t> </a:t>
            </a:r>
            <a:r>
              <a:rPr lang="ar-SY" altLang="en-US" dirty="0" smtClean="0"/>
              <a:t>(أو ضد من تتخذ الإجراءات) معروفة عند إصدار الترخيص. بشكل عام، يكون موضوع الطلب إما مزود الخدمة أو أي شخص تكون بيانات أو نظام الكمبيوتر في حوزته</a:t>
            </a:r>
            <a:r>
              <a:rPr lang="ar-SY" altLang="en-US" baseline="0" dirty="0" smtClean="0"/>
              <a:t> أو تحت سيطرته</a:t>
            </a:r>
            <a:r>
              <a:rPr lang="ar-SY" altLang="en-US" dirty="0" smtClean="0"/>
              <a:t>. وينبغي أن يشرح المدرب أهمية التحديد الواضح للشخص / الكيان موضوع الطلب، كما ينبغي له التأكيد على أنه في كثير من الحالات قد لا تكون هذه المعلومات معروفة عند تقديم الملتمس</a:t>
            </a:r>
            <a:r>
              <a:rPr lang="ar-SY" altLang="en-US" baseline="0" dirty="0" smtClean="0"/>
              <a:t> </a:t>
            </a:r>
            <a:r>
              <a:rPr lang="ar-SY" altLang="en-US" dirty="0" smtClean="0"/>
              <a:t>أو الطلب الكتابي، وفي هذه الحالة قد لا يتم </a:t>
            </a:r>
            <a:r>
              <a:rPr lang="ar-SY" altLang="en-US" dirty="0" smtClean="0"/>
              <a:t>تحديدها.</a:t>
            </a:r>
            <a:endParaRPr lang="ar-SY" altLang="en-US" dirty="0" smtClean="0"/>
          </a:p>
        </p:txBody>
      </p:sp>
      <p:sp>
        <p:nvSpPr>
          <p:cNvPr id="104452" name="Rezervirano mjesto broja slajda 3">
            <a:extLst>
              <a:ext uri="{FF2B5EF4-FFF2-40B4-BE49-F238E27FC236}">
                <a16:creationId xmlns:a16="http://schemas.microsoft.com/office/drawing/2014/main" xmlns=""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xmlns=""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xmlns=""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مثالا عن الكيان موضوع الطلب في طلب تأمين بيانات من فرع أوستلاندا. من</a:t>
            </a:r>
            <a:r>
              <a:rPr lang="ar-SY" altLang="en-US" baseline="0" dirty="0" smtClean="0"/>
              <a:t> المهم أن يؤكد المدرب أن هذه المثال توضيحي فقط.</a:t>
            </a:r>
            <a:endParaRPr lang="ar-SY" altLang="en-US" dirty="0" smtClean="0"/>
          </a:p>
        </p:txBody>
      </p:sp>
      <p:sp>
        <p:nvSpPr>
          <p:cNvPr id="106500" name="Rezervirano mjesto broja slajda 3">
            <a:extLst>
              <a:ext uri="{FF2B5EF4-FFF2-40B4-BE49-F238E27FC236}">
                <a16:creationId xmlns:a16="http://schemas.microsoft.com/office/drawing/2014/main" xmlns=""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xmlns=""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xmlns=""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بالإضافة إلى تحديد الشخص المعني أو الكيان موضوع الطلب المرتبط بالترخيص، ينبغي أن يحدد الترخيص بيانات الموضوع أو الاتصال المرتبطة بالترخيص. ويعتبر التحديد</a:t>
            </a:r>
            <a:r>
              <a:rPr lang="ar-SY" altLang="en-US" baseline="0" dirty="0" smtClean="0"/>
              <a:t> </a:t>
            </a:r>
            <a:r>
              <a:rPr lang="ar-SY" altLang="en-US" dirty="0" smtClean="0"/>
              <a:t>الواضح للبيانات أو الاتصالات ذات الصلة شرطا بمقتضى</a:t>
            </a:r>
            <a:r>
              <a:rPr lang="ar-SY" altLang="en-US" baseline="0" dirty="0" smtClean="0"/>
              <a:t> </a:t>
            </a:r>
            <a:r>
              <a:rPr lang="ar-SY" altLang="en-US" dirty="0" smtClean="0"/>
              <a:t>العديد من الأحكام المتعلقة بالسلطات الإجرائية </a:t>
            </a:r>
            <a:r>
              <a:rPr lang="ar-SY" altLang="en-US" smtClean="0"/>
              <a:t>في </a:t>
            </a:r>
            <a:r>
              <a:rPr lang="ar-SY" altLang="en-US" smtClean="0"/>
              <a:t>اتفاقية </a:t>
            </a:r>
            <a:r>
              <a:rPr lang="ar-SY" altLang="en-US" dirty="0" smtClean="0"/>
              <a:t>بودابست.</a:t>
            </a:r>
          </a:p>
          <a:p>
            <a:pPr algn="just" rtl="1"/>
            <a:endParaRPr lang="ar-SY" altLang="en-US" dirty="0" smtClean="0"/>
          </a:p>
          <a:p>
            <a:pPr algn="just" rtl="1"/>
            <a:r>
              <a:rPr lang="ar-SY" altLang="en-US" dirty="0" smtClean="0"/>
              <a:t>ينبغي أن يشدد المدرب على أن مراعاة المادة 15 من اتفاقية بودابست تقتضي أيضا أن تكون التراخيص محددة من حيث البيانات. حتى عندما لا يكون من الممكن أو المناسب التحديد الدقيق لأي بيانات الكمبيوتر أو الاتصالات ستكون موضوع الأمر، فيعتبر من الجيد توخي</a:t>
            </a:r>
            <a:r>
              <a:rPr lang="ar-SY" altLang="en-US" baseline="0" dirty="0" smtClean="0"/>
              <a:t> الدقة </a:t>
            </a:r>
            <a:r>
              <a:rPr lang="ar-SY" altLang="en-US" dirty="0" smtClean="0"/>
              <a:t>قدر الإمكان.</a:t>
            </a:r>
          </a:p>
        </p:txBody>
      </p:sp>
      <p:sp>
        <p:nvSpPr>
          <p:cNvPr id="108548" name="Rezervirano mjesto broja slajda 3">
            <a:extLst>
              <a:ext uri="{FF2B5EF4-FFF2-40B4-BE49-F238E27FC236}">
                <a16:creationId xmlns:a16="http://schemas.microsoft.com/office/drawing/2014/main" xmlns=""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xmlns=""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xmlns=""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a:t>
            </a:r>
            <a:r>
              <a:rPr lang="ar-SY" altLang="en-US" baseline="0" dirty="0" smtClean="0"/>
              <a:t> مثالا عن البيانات موضوع الطلب المدرجة في الطلب بتأمين البيانات الموجه لفرع أوستلاندا. ومن المهم أن يؤكد المدرب على أن هذا المثال توضيحي فقط ولا يقدم </a:t>
            </a:r>
            <a:r>
              <a:rPr lang="ar-SY" altLang="en-US" dirty="0" smtClean="0"/>
              <a:t>قائمة شاملة بالبيانات</a:t>
            </a:r>
            <a:r>
              <a:rPr lang="ar-SY" altLang="en-US" baseline="0" dirty="0" smtClean="0"/>
              <a:t> موضوع الطلب التي يمكن إدراجها في الطلب</a:t>
            </a:r>
            <a:r>
              <a:rPr lang="ar-SY" altLang="en-US" dirty="0" smtClean="0"/>
              <a:t>. </a:t>
            </a:r>
          </a:p>
        </p:txBody>
      </p:sp>
      <p:sp>
        <p:nvSpPr>
          <p:cNvPr id="110596" name="Rezervirano mjesto broja slajda 3">
            <a:extLst>
              <a:ext uri="{FF2B5EF4-FFF2-40B4-BE49-F238E27FC236}">
                <a16:creationId xmlns:a16="http://schemas.microsoft.com/office/drawing/2014/main" xmlns=""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xmlns=""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xmlns=""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تحديد</a:t>
            </a:r>
            <a:r>
              <a:rPr lang="ar-SY" altLang="en-US" baseline="0" dirty="0" smtClean="0"/>
              <a:t> نطاق السلطة بوضوح. ويتعلق ذلك بما يمكن للموظف المرخص له القيام به فيما يخص السلطة الإجرائية المطلوبة. وتقدم هذه الشفافة مثالا واحدا عن مختلف الجوانب الممكنة التي تجوز الإشارة إليها كجزء من الترخيص الذي يسمح بالبحث والمصادرة. وبالمثل، يمكن لسلطات إجرائية أخرى بموجب اتفاقية بودابست أن تتوفر على نطاقات متنوعة ينبغي تناولها وتحديدها بوضوح. وفي حال أمر باعتراض بيانات المحتوى على سبيل المثال، ينبغي تحديد متى وكيف سيتم تخزين بيانات المحتوى.</a:t>
            </a:r>
            <a:endParaRPr lang="ar-SY" altLang="en-US" dirty="0" smtClean="0"/>
          </a:p>
        </p:txBody>
      </p:sp>
      <p:sp>
        <p:nvSpPr>
          <p:cNvPr id="112644" name="Rezervirano mjesto broja slajda 3">
            <a:extLst>
              <a:ext uri="{FF2B5EF4-FFF2-40B4-BE49-F238E27FC236}">
                <a16:creationId xmlns:a16="http://schemas.microsoft.com/office/drawing/2014/main" xmlns=""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xmlns=""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xmlns=""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dirty="0" smtClean="0"/>
              <a:t>تقدم هذه الشفافة مثالا عن نطاق السلطات المطلوب ممارستها طبقا لما هو وارد في الطلب بتأمين البيانات الموجه لفرع أوستلاندا. </a:t>
            </a:r>
            <a:r>
              <a:rPr lang="ar-SY" altLang="en-US" baseline="0" dirty="0" smtClean="0"/>
              <a:t>ومن المهم أن يؤكد المدرب على أن هذا المثال توضيحي فقط ولا يقدم </a:t>
            </a:r>
            <a:r>
              <a:rPr lang="ar-SY" altLang="en-US" dirty="0" smtClean="0"/>
              <a:t>قائمة شاملة بالبيانات</a:t>
            </a:r>
            <a:r>
              <a:rPr lang="ar-SY" altLang="en-US" baseline="0" dirty="0" smtClean="0"/>
              <a:t> موضوع الطلب التي يمكن إدراجها في الطلب</a:t>
            </a:r>
            <a:r>
              <a:rPr lang="ar-SY" altLang="en-US" dirty="0" smtClean="0"/>
              <a:t>. </a:t>
            </a:r>
          </a:p>
        </p:txBody>
      </p:sp>
      <p:sp>
        <p:nvSpPr>
          <p:cNvPr id="114692" name="Rezervirano mjesto broja slajda 3">
            <a:extLst>
              <a:ext uri="{FF2B5EF4-FFF2-40B4-BE49-F238E27FC236}">
                <a16:creationId xmlns:a16="http://schemas.microsoft.com/office/drawing/2014/main" xmlns=""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xmlns=""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xmlns=""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تتمثل إحدى الضمانات الأخرى بموجب المادة 15 من اتفاقية بودابست في التحديد الواضح في الترخيص لمدة ممارسة السلطة الإجرائية أو مدة التدبير المذكور. ولا يتفق مع المادة 15 منح ترخيص مفتوح لممارسة السلطات الإجرائية بموجب اتفاقية بودابست.</a:t>
            </a:r>
          </a:p>
          <a:p>
            <a:pPr algn="r" rtl="1"/>
            <a:endParaRPr lang="ar-SY" altLang="en-US" dirty="0" smtClean="0"/>
          </a:p>
          <a:p>
            <a:pPr algn="just" rtl="1"/>
            <a:r>
              <a:rPr lang="ar-SY" altLang="en-US" dirty="0" smtClean="0"/>
              <a:t>تقدم هذه الشفافة أمثلة عن</a:t>
            </a:r>
            <a:r>
              <a:rPr lang="ar-SY" altLang="en-US" baseline="0" dirty="0" smtClean="0"/>
              <a:t> مختلف ا</a:t>
            </a:r>
            <a:r>
              <a:rPr lang="ar-SY" altLang="en-US" dirty="0" smtClean="0"/>
              <a:t>لطرق التي يمكن من خلال تقييد مدة مختلف السلطات الإجرائية وتحديدها</a:t>
            </a:r>
            <a:r>
              <a:rPr lang="ar-SY" altLang="en-US" baseline="0" dirty="0" smtClean="0"/>
              <a:t> </a:t>
            </a:r>
            <a:r>
              <a:rPr lang="ar-SY" altLang="en-US" dirty="0" smtClean="0"/>
              <a:t>بوضوح. قد يتطلب ترخيص معين التجديد في حال عدم تحقيق الأهداف المقصودة خلال المدة المحددة. في مثل هذه الحال، قد يوفر الترخيص آلية للحصول</a:t>
            </a:r>
            <a:r>
              <a:rPr lang="ar-SY" altLang="en-US" baseline="0" dirty="0" smtClean="0"/>
              <a:t> على </a:t>
            </a:r>
            <a:r>
              <a:rPr lang="ar-SY" altLang="en-US" dirty="0" smtClean="0"/>
              <a:t>التجديد (ربما دون الحاجة إلى تقديم طلب منفصل قد يكون مطلوبًا بموجب القانون). كما يجوز تقييد التجديد بناء على أسباب محددة.</a:t>
            </a:r>
          </a:p>
        </p:txBody>
      </p:sp>
      <p:sp>
        <p:nvSpPr>
          <p:cNvPr id="116740" name="Rezervirano mjesto broja slajda 3">
            <a:extLst>
              <a:ext uri="{FF2B5EF4-FFF2-40B4-BE49-F238E27FC236}">
                <a16:creationId xmlns:a16="http://schemas.microsoft.com/office/drawing/2014/main" xmlns=""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xmlns=""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xmlns=""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مثالا عن</a:t>
            </a:r>
            <a:r>
              <a:rPr lang="ar-SY" altLang="en-US" baseline="0" dirty="0" smtClean="0"/>
              <a:t> المدد التي يمكن في إطارها ممارسة السلطات المطلوبة في الطلب بتأمين البيانات من فرع أوستلاندا. ومن المهم أن يؤكد المدرب أن هذا المثال توضيحي فقط.</a:t>
            </a:r>
            <a:endParaRPr lang="ar-SY" altLang="en-US" dirty="0" smtClean="0"/>
          </a:p>
        </p:txBody>
      </p:sp>
      <p:sp>
        <p:nvSpPr>
          <p:cNvPr id="118788" name="Rezervirano mjesto broja slajda 3">
            <a:extLst>
              <a:ext uri="{FF2B5EF4-FFF2-40B4-BE49-F238E27FC236}">
                <a16:creationId xmlns:a16="http://schemas.microsoft.com/office/drawing/2014/main" xmlns=""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xmlns=""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xmlns=""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ينبغي ألا يكون الأمر فضفاضا بل</a:t>
            </a:r>
            <a:r>
              <a:rPr lang="ar-SY" altLang="en-US" baseline="0" dirty="0" smtClean="0"/>
              <a:t> ينبغي </a:t>
            </a:r>
            <a:r>
              <a:rPr lang="ar-SY" altLang="en-US" dirty="0" smtClean="0"/>
              <a:t>أن يحدد بوضوح كيف</a:t>
            </a:r>
            <a:r>
              <a:rPr lang="ar-SY" altLang="en-US" baseline="0" dirty="0" smtClean="0"/>
              <a:t> يجب</a:t>
            </a:r>
            <a:r>
              <a:rPr lang="ar-SY" altLang="en-US" dirty="0" smtClean="0"/>
              <a:t> تنفيذ السلطة الإجرائية. قد يؤدي عدم الوضوح في هذا الصدد إلى إساءة استخدام السلطة الإجرائية، وبالتالي مخالفة روح المادة 15 من اتفاقية بودابست. وينبغي</a:t>
            </a:r>
            <a:r>
              <a:rPr lang="ar-SY" altLang="en-US" baseline="0" dirty="0" smtClean="0"/>
              <a:t> ل</a:t>
            </a:r>
            <a:r>
              <a:rPr lang="ar-SY" altLang="en-US" dirty="0" smtClean="0"/>
              <a:t>لمدرب استخدام هذه الشفافة لتزويد المشاركين بأمثلة عن</a:t>
            </a:r>
            <a:r>
              <a:rPr lang="ar-SY" altLang="en-US" baseline="0" dirty="0" smtClean="0"/>
              <a:t> ا</a:t>
            </a:r>
            <a:r>
              <a:rPr lang="ar-SY" altLang="en-US" dirty="0" smtClean="0"/>
              <a:t>لجوانب المحتملة التي يمكن ذكرها في الطلب. وينبغي</a:t>
            </a:r>
            <a:r>
              <a:rPr lang="ar-SY" altLang="en-US" baseline="0" dirty="0" smtClean="0"/>
              <a:t> </a:t>
            </a:r>
            <a:r>
              <a:rPr lang="ar-SY" altLang="en-US" dirty="0" smtClean="0"/>
              <a:t>أن يشرح للقاضي أن سيناريوهات مختلفة قد تتطلب آليات مختلفة وأنه ينبغي أن يتحلى</a:t>
            </a:r>
            <a:r>
              <a:rPr lang="ar-SY" altLang="en-US" baseline="0" dirty="0" smtClean="0"/>
              <a:t> </a:t>
            </a:r>
            <a:r>
              <a:rPr lang="ar-SY" altLang="en-US" dirty="0" smtClean="0"/>
              <a:t>القاضي بالمرونة ضمن حدود القانون المحلي بغية</a:t>
            </a:r>
            <a:r>
              <a:rPr lang="ar-SY" altLang="en-US" baseline="0" dirty="0" smtClean="0"/>
              <a:t> </a:t>
            </a:r>
            <a:r>
              <a:rPr lang="ar-SY" altLang="en-US" dirty="0" smtClean="0"/>
              <a:t>ضمان تحقيق التوازن بين مصالح إعمال القانون وحقوق الأطراف المتأثرة</a:t>
            </a:r>
            <a:r>
              <a:rPr lang="ar-SY" altLang="en-US" baseline="0" dirty="0" smtClean="0"/>
              <a:t> </a:t>
            </a:r>
            <a:r>
              <a:rPr lang="ar-SY" altLang="en-US" dirty="0" smtClean="0"/>
              <a:t>بشكل مناسب.</a:t>
            </a:r>
          </a:p>
        </p:txBody>
      </p:sp>
      <p:sp>
        <p:nvSpPr>
          <p:cNvPr id="120836" name="Rezervirano mjesto broja slajda 3">
            <a:extLst>
              <a:ext uri="{FF2B5EF4-FFF2-40B4-BE49-F238E27FC236}">
                <a16:creationId xmlns:a16="http://schemas.microsoft.com/office/drawing/2014/main" xmlns=""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xmlns=""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xmlns=""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يجب أن يحدد الترخيص أيضًا كيف</a:t>
            </a:r>
            <a:r>
              <a:rPr lang="ar-SY" altLang="en-US" baseline="0" dirty="0" smtClean="0"/>
              <a:t> يجب</a:t>
            </a:r>
            <a:r>
              <a:rPr lang="ar-SY" altLang="en-US" dirty="0" smtClean="0"/>
              <a:t> ممارسة السلطة. وقد يشمل ذلك جوانب متنوعة بما في ذلك توقيت التنفيذ، والأشخاص المسؤولين عن ممارسة السلطة والأشخاص الذين قد يرافقون الشخص الذي يمارس السلطة. ويمكن للمدرب أيضا أن</a:t>
            </a:r>
            <a:r>
              <a:rPr lang="ar-SY" altLang="en-US" baseline="0" dirty="0" smtClean="0"/>
              <a:t> </a:t>
            </a:r>
            <a:r>
              <a:rPr lang="ar-SY" altLang="en-US" dirty="0" smtClean="0"/>
              <a:t>يشرح تفاصيل أخرى تتعلق بممارسة السلطة من قبيل ما إذا كانت ممارسة السلطة سرية، والشروط المفروضة لرفع</a:t>
            </a:r>
            <a:r>
              <a:rPr lang="ar-SY" altLang="en-US" baseline="0" dirty="0" smtClean="0"/>
              <a:t> تقارير </a:t>
            </a:r>
            <a:r>
              <a:rPr lang="ar-SY" altLang="en-US" dirty="0" smtClean="0"/>
              <a:t>أثناء وبعد ممارسة السلطات.</a:t>
            </a:r>
          </a:p>
        </p:txBody>
      </p:sp>
      <p:sp>
        <p:nvSpPr>
          <p:cNvPr id="122884" name="Rezervirano mjesto broja slajda 3">
            <a:extLst>
              <a:ext uri="{FF2B5EF4-FFF2-40B4-BE49-F238E27FC236}">
                <a16:creationId xmlns:a16="http://schemas.microsoft.com/office/drawing/2014/main" xmlns=""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xmlns=""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xmlns=""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a:t>
            </a:r>
            <a:r>
              <a:rPr lang="ar-SY" altLang="en-US" baseline="0" dirty="0" smtClean="0"/>
              <a:t> المهم تذكير المشاركين أنه وفقا لبلدهم، قد يقتضي القانون الوطني عقد جلسة استماع للترخيص بتدبير معين أو منح ترخيص قضائي دون عقد جلسة استماع.</a:t>
            </a:r>
          </a:p>
          <a:p>
            <a:pPr algn="r" rtl="1"/>
            <a:endParaRPr lang="ar-SY" altLang="en-US" baseline="0" dirty="0" smtClean="0"/>
          </a:p>
          <a:p>
            <a:pPr algn="r" rtl="1"/>
            <a:r>
              <a:rPr lang="ar-SY" altLang="en-US" baseline="0" dirty="0" smtClean="0"/>
              <a:t>تتعلق هذه الشفافة بالحالة الثانية، التي ينبغي في إطارها تطبيق مبادئ التناسب وحماية حقوق الإنسان.</a:t>
            </a:r>
            <a:endParaRPr lang="hr-HR" altLang="en-US" dirty="0"/>
          </a:p>
        </p:txBody>
      </p:sp>
      <p:sp>
        <p:nvSpPr>
          <p:cNvPr id="14340" name="Rezervirano mjesto broja slajda 3">
            <a:extLst>
              <a:ext uri="{FF2B5EF4-FFF2-40B4-BE49-F238E27FC236}">
                <a16:creationId xmlns:a16="http://schemas.microsoft.com/office/drawing/2014/main" xmlns=""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xmlns=""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xmlns=""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من الممكن ألا يتوفر مقدم الطلب على الخبرة الفنية أو المعلومات اللازمة حول طريقة اشتغال نظام أو بيانات الكمبيوتر لممارسة السلطات المطلوبة بشكل ملائم. في مثل هذه الحال، من المرجح أن يحدد الطلب أن مقدم الطلب يطالب</a:t>
            </a:r>
            <a:r>
              <a:rPr lang="ar-SY" altLang="en-US" baseline="0" dirty="0" smtClean="0"/>
              <a:t> ب</a:t>
            </a:r>
            <a:r>
              <a:rPr lang="ar-SY" altLang="en-US" dirty="0" smtClean="0"/>
              <a:t>مساعدة من أشخاص محددين أو غير محددين فيما يتعلق بممارسة السلطة. وينبغي للمدرب استخدام هذه الشفافة لتقديم أمثلة عن كيف</a:t>
            </a:r>
            <a:r>
              <a:rPr lang="ar-SY" altLang="en-US" baseline="0" dirty="0" smtClean="0"/>
              <a:t> يمكن</a:t>
            </a:r>
            <a:r>
              <a:rPr lang="ar-SY" altLang="en-US" dirty="0" smtClean="0"/>
              <a:t> تضمين تقديم المساعدة في الأمر.</a:t>
            </a:r>
          </a:p>
        </p:txBody>
      </p:sp>
      <p:sp>
        <p:nvSpPr>
          <p:cNvPr id="124932" name="Rezervirano mjesto broja slajda 3">
            <a:extLst>
              <a:ext uri="{FF2B5EF4-FFF2-40B4-BE49-F238E27FC236}">
                <a16:creationId xmlns:a16="http://schemas.microsoft.com/office/drawing/2014/main" xmlns=""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xmlns=""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xmlns=""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a:t>
            </a:r>
            <a:r>
              <a:rPr lang="ar-SY" altLang="en-US" baseline="0" dirty="0" smtClean="0"/>
              <a:t> هذه الشفافة مثالا عن الأشخاص الذين يمكن أن يرافقوا مقدم الطلب في تأمين البيانات من قرع أوستلاندا. ومن المهم أن يؤكد المدرب أن هذا المثال توضيحي فقط.</a:t>
            </a:r>
            <a:endParaRPr lang="ar-SY" altLang="en-US" dirty="0" smtClean="0"/>
          </a:p>
        </p:txBody>
      </p:sp>
      <p:sp>
        <p:nvSpPr>
          <p:cNvPr id="126980" name="Rezervirano mjesto broja slajda 3">
            <a:extLst>
              <a:ext uri="{FF2B5EF4-FFF2-40B4-BE49-F238E27FC236}">
                <a16:creationId xmlns:a16="http://schemas.microsoft.com/office/drawing/2014/main" xmlns=""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xmlns=""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xmlns=""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في العديد من الحالات، قد لا تتوفر المعلومات الضرورية لدعم الأسباب المقدمة في الطلب في مرحلة أولية (عند جلسة الاستماع لطلب أو البث في ملتمس). ينبغي أن يشرح المدرب أنه من الممكن بموجب القانون المحلي إصدار تصريح مؤقت لتمكين الممارسة الأولية أو المحدودة للسلطة الإجرائية شريطة تقديم المزيد من المعلومات عند توفرها. وعندما تصبح هذه المعلومات الإضافية متاحة، يمكن تأكيد الترخيص المؤقت أو متابعته بعد جلسة استماع لاحقة إذا لزم الأمر.</a:t>
            </a:r>
          </a:p>
        </p:txBody>
      </p:sp>
      <p:sp>
        <p:nvSpPr>
          <p:cNvPr id="129028" name="Rezervirano mjesto broja slajda 3">
            <a:extLst>
              <a:ext uri="{FF2B5EF4-FFF2-40B4-BE49-F238E27FC236}">
                <a16:creationId xmlns:a16="http://schemas.microsoft.com/office/drawing/2014/main" xmlns=""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62</a:t>
            </a:fld>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zervirano mjesto slike slajda 1">
            <a:extLst>
              <a:ext uri="{FF2B5EF4-FFF2-40B4-BE49-F238E27FC236}">
                <a16:creationId xmlns:a16="http://schemas.microsoft.com/office/drawing/2014/main" xmlns="" id="{83569902-1F9E-4DF2-B430-703C6D2A63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Rezervirano mjesto bilježaka 2">
            <a:extLst>
              <a:ext uri="{FF2B5EF4-FFF2-40B4-BE49-F238E27FC236}">
                <a16:creationId xmlns:a16="http://schemas.microsoft.com/office/drawing/2014/main" xmlns="" id="{6C783AF4-AD84-4F85-9CA2-11B8DFDC04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تقدم هذه الشفافة قائمة غير شاملة بالإجراءات الشكلية المحتملة فيما يتعلق بالأوامر الكتابية حيثما كانت مطلوبة في بعض الولايات القضائية. وينبغي أن يؤكد المدرب أن هذه الشروط والمتطلبات هي مجرد أمثلة وأن دولا مختلفة لديها شروط</a:t>
            </a:r>
            <a:r>
              <a:rPr lang="ar-SY" altLang="en-US" baseline="0" dirty="0" smtClean="0"/>
              <a:t> </a:t>
            </a:r>
            <a:r>
              <a:rPr lang="ar-SY" altLang="en-US" dirty="0" smtClean="0"/>
              <a:t>مختلفة. في حال كانت</a:t>
            </a:r>
            <a:r>
              <a:rPr lang="ar-SY" altLang="en-US" baseline="0" dirty="0" smtClean="0"/>
              <a:t> </a:t>
            </a:r>
            <a:r>
              <a:rPr lang="ar-SY" altLang="en-US" dirty="0" smtClean="0"/>
              <a:t>التراخيص الشفوية مطلوبة بموجب القانون، قد</a:t>
            </a:r>
            <a:r>
              <a:rPr lang="ar-SY" altLang="en-US" baseline="0" dirty="0" smtClean="0"/>
              <a:t> </a:t>
            </a:r>
            <a:r>
              <a:rPr lang="ar-SY" altLang="en-US" dirty="0" smtClean="0"/>
              <a:t>تكون هناك إجراءات شكلية</a:t>
            </a:r>
            <a:r>
              <a:rPr lang="ar-SY" altLang="en-US" baseline="0" dirty="0" smtClean="0"/>
              <a:t> </a:t>
            </a:r>
            <a:r>
              <a:rPr lang="ar-SY" altLang="en-US" dirty="0" smtClean="0"/>
              <a:t>أخرى.</a:t>
            </a:r>
          </a:p>
        </p:txBody>
      </p:sp>
      <p:sp>
        <p:nvSpPr>
          <p:cNvPr id="131076" name="Rezervirano mjesto broja slajda 3">
            <a:extLst>
              <a:ext uri="{FF2B5EF4-FFF2-40B4-BE49-F238E27FC236}">
                <a16:creationId xmlns:a16="http://schemas.microsoft.com/office/drawing/2014/main" xmlns="" id="{610DE083-1E56-4438-87A2-36E2F21A0B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36DD16A-B01B-422B-A82A-AE2F8B1CD4A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zervirano mjesto slike slajda 1">
            <a:extLst>
              <a:ext uri="{FF2B5EF4-FFF2-40B4-BE49-F238E27FC236}">
                <a16:creationId xmlns:a16="http://schemas.microsoft.com/office/drawing/2014/main" xmlns="" id="{DC57D9D7-0012-4577-AE75-76EF3AA3DA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Rezervirano mjesto bilježaka 2">
            <a:extLst>
              <a:ext uri="{FF2B5EF4-FFF2-40B4-BE49-F238E27FC236}">
                <a16:creationId xmlns:a16="http://schemas.microsoft.com/office/drawing/2014/main" xmlns="" id="{C37DAE07-C933-469A-B386-66A017D7B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 هذه الشفافة بإتاحة</a:t>
            </a:r>
            <a:r>
              <a:rPr lang="ar-SY" altLang="en-US" baseline="0" dirty="0" smtClean="0"/>
              <a:t> الترخيص بعد صدوره. وينبغي أن يحدد الترخيص في حد ذاته إن يجوز نشره للعموم أو الأشخاص الخاضعين للأمر. وفي غياب أي إشارة واضحة إلى أي شكل من القيود في هذا الصدد، يكون من الممكن إتاحة الترخيص للعموم وكنتيجة لذلك، سيتم تقويض أي تدابير إجرائية يجب اتخاذها.</a:t>
            </a:r>
            <a:endParaRPr lang="ar-SY" altLang="en-US" dirty="0" smtClean="0"/>
          </a:p>
        </p:txBody>
      </p:sp>
      <p:sp>
        <p:nvSpPr>
          <p:cNvPr id="133124" name="Rezervirano mjesto broja slajda 3">
            <a:extLst>
              <a:ext uri="{FF2B5EF4-FFF2-40B4-BE49-F238E27FC236}">
                <a16:creationId xmlns:a16="http://schemas.microsoft.com/office/drawing/2014/main" xmlns="" id="{E92A6349-FB3C-4B1A-8553-5ED4FEBF70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3E7115E-C35C-4355-9C11-0C7AEC5C1D42}" type="slidenum">
              <a:rPr lang="en-US" altLang="en-US" smtClean="0"/>
              <a:pPr>
                <a:spcBef>
                  <a:spcPct val="0"/>
                </a:spcBef>
              </a:pPr>
              <a:t>64</a:t>
            </a:fld>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xmlns=""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xmlns=""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eaLnBrk="1" hangingPunct="1"/>
            <a:r>
              <a:rPr lang="ar-SY" altLang="sr-Latn-RS" dirty="0" smtClean="0"/>
              <a:t>يحدد</a:t>
            </a:r>
            <a:r>
              <a:rPr lang="ar-SY" altLang="sr-Latn-RS" baseline="0" dirty="0" smtClean="0"/>
              <a:t> هذا الجزء الفرعي من الحصة أمثلة عن الضمانات التي يمكن الإشارة إليها في جزء من الترخيص ويقدم وصفا عنها.</a:t>
            </a:r>
            <a:endParaRPr lang="ar-SY" altLang="sr-Latn-R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xmlns=""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xmlns=""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تتعلق هذه الشفافة بمبدأ التناسب ومراعاته في أي ترخيص</a:t>
            </a:r>
            <a:r>
              <a:rPr lang="ar-SY" altLang="en-US" baseline="0" dirty="0" smtClean="0"/>
              <a:t> </a:t>
            </a:r>
            <a:r>
              <a:rPr lang="ar-SY" altLang="en-US" dirty="0" smtClean="0"/>
              <a:t>يتم منحه. وينبغي أن يشرح المدرب أهمية ضمان التناسب في الترخيص، ولا سيما تحقيق</a:t>
            </a:r>
            <a:r>
              <a:rPr lang="ar-SY" altLang="en-US" baseline="0" dirty="0" smtClean="0"/>
              <a:t> التوازن </a:t>
            </a:r>
            <a:r>
              <a:rPr lang="ar-SY" altLang="en-US" dirty="0" smtClean="0"/>
              <a:t>بين حقوق وكالات إنفاذ القانون / النيابة</a:t>
            </a:r>
            <a:r>
              <a:rPr lang="ar-SY" altLang="en-US" baseline="0" dirty="0" smtClean="0"/>
              <a:t> العامة، </a:t>
            </a:r>
            <a:r>
              <a:rPr lang="ar-SY" altLang="en-US" dirty="0" smtClean="0"/>
              <a:t>والأشخاص المعنيين بالتحقيق، والأطراف الثالثة المتأثرة بممارسة السلطات الإجرائية. ويمكن أن يكون ذلك في شكل إفادة صريحة في الترخيص نفسه عندما يكون هذا الترخيص كتابيا.</a:t>
            </a:r>
          </a:p>
        </p:txBody>
      </p:sp>
      <p:sp>
        <p:nvSpPr>
          <p:cNvPr id="137220" name="Rezervirano mjesto broja slajda 3">
            <a:extLst>
              <a:ext uri="{FF2B5EF4-FFF2-40B4-BE49-F238E27FC236}">
                <a16:creationId xmlns:a16="http://schemas.microsoft.com/office/drawing/2014/main" xmlns=""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xmlns=""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xmlns=""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تسلط هذه الشفافة الضوء</a:t>
            </a:r>
            <a:r>
              <a:rPr lang="ar-SY" altLang="en-US" baseline="0" dirty="0" smtClean="0"/>
              <a:t> على بعض العوامل التي قد تكون هنالك حاجة إلى مراعاتها عند تحديد ما إذا كان قبول الطلب متناسبا.</a:t>
            </a:r>
            <a:endParaRPr lang="ar-SY" altLang="en-US" dirty="0" smtClean="0"/>
          </a:p>
        </p:txBody>
      </p:sp>
      <p:sp>
        <p:nvSpPr>
          <p:cNvPr id="137220" name="Rezervirano mjesto broja slajda 3">
            <a:extLst>
              <a:ext uri="{FF2B5EF4-FFF2-40B4-BE49-F238E27FC236}">
                <a16:creationId xmlns:a16="http://schemas.microsoft.com/office/drawing/2014/main" xmlns=""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67</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xmlns=""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xmlns=""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تحدد هذه الشفافة بعض التدابير  التي يمكن ذكرها كجزء</a:t>
            </a:r>
            <a:r>
              <a:rPr lang="ar-SY" altLang="en-US" baseline="0" dirty="0" smtClean="0"/>
              <a:t> من الترخيص لتوفير الحماية خلال ممارسة السلطات. وتشمل تلك التدابير تواجد أشخاص محايدين عند ممارسة السلطات، أو عند الاقتضاء، تقديم إشعار فيما يتعلق بممارسة السلطات الإجرائية إلى الأشخاص المتأثرين بالتدابير بعد إجرائها.</a:t>
            </a:r>
            <a:endParaRPr lang="ar-SY" altLang="en-US" dirty="0" smtClean="0"/>
          </a:p>
        </p:txBody>
      </p:sp>
      <p:sp>
        <p:nvSpPr>
          <p:cNvPr id="139268" name="Rezervirano mjesto broja slajda 3">
            <a:extLst>
              <a:ext uri="{FF2B5EF4-FFF2-40B4-BE49-F238E27FC236}">
                <a16:creationId xmlns:a16="http://schemas.microsoft.com/office/drawing/2014/main" xmlns=""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xmlns=""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xmlns=""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الخصوصية شرط أساسي بموجب المادة 15 من اتفاقية بودابست. وينبغي للمدرب التأكيد على أهمية التأكد من أن الأمر يحتوي على ضمانات ملائمة</a:t>
            </a:r>
            <a:r>
              <a:rPr lang="ar-SY" altLang="en-US" baseline="0" dirty="0" smtClean="0"/>
              <a:t> </a:t>
            </a:r>
            <a:r>
              <a:rPr lang="ar-SY" altLang="en-US" dirty="0" smtClean="0"/>
              <a:t>لضمان خصوصية الأشخاص المعنيين والأطراف الثالثة. وتقدم هذه الشفافة قائمة ببعض الاعتبارات الرئيسية فيما يتعلق بممارسة السلطات الإجرائية التي ينبغي للمدرب شرحها للمشاركين.</a:t>
            </a:r>
          </a:p>
          <a:p>
            <a:pPr algn="just" rtl="1"/>
            <a:endParaRPr lang="ar-SY" altLang="en-US" dirty="0" smtClean="0"/>
          </a:p>
          <a:p>
            <a:pPr algn="just" rtl="1"/>
            <a:r>
              <a:rPr lang="ar-SY" altLang="en-US" dirty="0" smtClean="0"/>
              <a:t>يشير حصر أو تقييد النفاذ إلى التحكم في النفاذ إلى بيانات الكمبيوتر / اتصالات بعد الحصول عليها في أعقاب ممارسة السلطات الإجرائية. ويشير تقييد الاحتفاظ إلى الاحتفاظ ببيانات الكمبيوتر / اتصالات بعد الحصول عليها في أعقاب ممارسة السلطات الإجرائية.</a:t>
            </a:r>
          </a:p>
          <a:p>
            <a:pPr algn="just" rtl="1"/>
            <a:endParaRPr lang="ar-SY" altLang="en-US" dirty="0" smtClean="0"/>
          </a:p>
          <a:p>
            <a:pPr algn="just" rtl="1"/>
            <a:r>
              <a:rPr lang="ar-SY" altLang="en-US" dirty="0" smtClean="0"/>
              <a:t>توفر الأنظمة الآلية خيارًا أكثر مراعاة للخصوصية من</a:t>
            </a:r>
            <a:r>
              <a:rPr lang="ar-SY" altLang="en-US" baseline="0" dirty="0" smtClean="0"/>
              <a:t> أجل </a:t>
            </a:r>
            <a:r>
              <a:rPr lang="ar-SY" altLang="en-US" dirty="0" smtClean="0"/>
              <a:t>اعتراض الاتصالات مقارنة بأنظمة الاعتراض اليدوية / البشرية. ويمكن، عند الإمكان، أن يُضمَّن في الأمر </a:t>
            </a:r>
            <a:r>
              <a:rPr lang="ar-SY" altLang="en-US" baseline="0" dirty="0" smtClean="0"/>
              <a:t>شرط أن يتم تسجيل أي اتصالات باستخدام أنظمة آلية</a:t>
            </a:r>
            <a:r>
              <a:rPr lang="ar-SY" altLang="en-US" dirty="0" smtClean="0"/>
              <a:t>.</a:t>
            </a:r>
          </a:p>
        </p:txBody>
      </p:sp>
      <p:sp>
        <p:nvSpPr>
          <p:cNvPr id="141316" name="Rezervirano mjesto broja slajda 3">
            <a:extLst>
              <a:ext uri="{FF2B5EF4-FFF2-40B4-BE49-F238E27FC236}">
                <a16:creationId xmlns:a16="http://schemas.microsoft.com/office/drawing/2014/main" xmlns=""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69</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sz="1100" dirty="0" smtClean="0"/>
              <a:t>في مستهل هذه الحصة، من المهم أن يركز المدرب على الشروط والضمانات.</a:t>
            </a:r>
            <a:r>
              <a:rPr lang="ar-SY" altLang="en-US" sz="1100" baseline="0" dirty="0" smtClean="0"/>
              <a:t>  قد يرغب المدرب في تفسير لماذا تقتضي بالتحديد هذه السلطات الإجرائية المرتبطة بالأدلة الإلكترونية التنفيذ الفعلي للشروط والضمانات في مرحلة جلسة الاستماع (مثلا، اعتبارات الخصوصية، وجلسات الاستماع الانفرادية). ومع ذلك، ثمة حاجة إلى  </a:t>
            </a:r>
            <a:r>
              <a:rPr lang="ar-SY" altLang="en-US" sz="1100" dirty="0" smtClean="0"/>
              <a:t>تحقيق التوازن بين مصالح إعمال القانون واحترام الحقوق الأساسية.</a:t>
            </a:r>
          </a:p>
          <a:p>
            <a:pPr algn="just" rtl="1"/>
            <a:endParaRPr lang="ar-SY" altLang="en-US" sz="1100" dirty="0" smtClean="0"/>
          </a:p>
          <a:p>
            <a:pPr algn="just" rtl="1"/>
            <a:r>
              <a:rPr lang="ar-SY" altLang="en-US" sz="1100" dirty="0" smtClean="0"/>
              <a:t>وعلى الرغم من إمكانية اختلاف بعض الضمانات الإجرائية من ولاية قضائية إلى أخرى أو من نظام قانوني إلى آخر، نورد في هذه الشفافة قائمة ببعض الاعتبارات الهامة:</a:t>
            </a:r>
          </a:p>
          <a:p>
            <a:pPr algn="just" rtl="1"/>
            <a:endParaRPr lang="ar-SY" altLang="en-US" sz="1100" dirty="0" smtClean="0"/>
          </a:p>
          <a:p>
            <a:pPr algn="just" rtl="1"/>
            <a:r>
              <a:rPr lang="ar-SY" altLang="en-US" sz="1100" b="1" dirty="0" smtClean="0"/>
              <a:t>مبدأ التناسب </a:t>
            </a:r>
            <a:r>
              <a:rPr lang="ar-SY" altLang="en-US" sz="1100" dirty="0" smtClean="0"/>
              <a:t>– فيما يتعلق بإجراء جلسات الاستماع، ينبغي للمشاركين أن يضعوا في اعتبارهم مبدأ التناسب، أي تحقيق التوازن بين القيم المتنافسة. قد يشمل ذلك تقييد النطاق الواسع لطلبات إبراز</a:t>
            </a:r>
            <a:r>
              <a:rPr lang="ar-SY" altLang="en-US" sz="1100" baseline="0" dirty="0" smtClean="0"/>
              <a:t> البيانات </a:t>
            </a:r>
            <a:r>
              <a:rPr lang="ar-SY" altLang="en-US" sz="1100" dirty="0" smtClean="0"/>
              <a:t>وشروط</a:t>
            </a:r>
            <a:r>
              <a:rPr lang="ar-SY" altLang="en-US" sz="1100" baseline="0" dirty="0" smtClean="0"/>
              <a:t> </a:t>
            </a:r>
            <a:r>
              <a:rPr lang="ar-SY" altLang="en-US" sz="1100" dirty="0" smtClean="0"/>
              <a:t>معقولية عمليات البحث والمصادرة. قد تضمن الأسئلة التي يتم طرحها أثناء جلسة الاستماع تحقيق مبدأ التناسب.</a:t>
            </a:r>
          </a:p>
          <a:p>
            <a:pPr algn="just" rtl="1"/>
            <a:endParaRPr lang="ar-SY" altLang="en-US" sz="1100" dirty="0" smtClean="0"/>
          </a:p>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sz="1100" b="1" dirty="0" smtClean="0"/>
              <a:t>حقوق الأطراف الثالثة </a:t>
            </a:r>
            <a:r>
              <a:rPr lang="ar-SY" altLang="en-US" sz="1100" dirty="0" smtClean="0"/>
              <a:t>– من الممكن أن تتأثر أطراف ثالثة غير معنية بالتحقيق الذي تطلب في إطاره ممارسة سلطات إجرائية،</a:t>
            </a:r>
            <a:r>
              <a:rPr lang="ar-SY" altLang="en-US" sz="1100" baseline="0" dirty="0" smtClean="0"/>
              <a:t> من هذه الممارسة. لذلك، </a:t>
            </a:r>
            <a:r>
              <a:rPr lang="ar-SY" altLang="en-US" sz="1100" dirty="0" smtClean="0"/>
              <a:t>من المهم في جلسة الاستماع ضمان معالجة التأثير على حقوق الأطراف الثالثة بشكل ملائم.</a:t>
            </a:r>
          </a:p>
          <a:p>
            <a:pPr marL="0" marR="0" indent="0" algn="just" defTabSz="457200" rtl="1" eaLnBrk="0" fontAlgn="base" latinLnBrk="0" hangingPunct="0">
              <a:lnSpc>
                <a:spcPct val="100000"/>
              </a:lnSpc>
              <a:spcBef>
                <a:spcPct val="30000"/>
              </a:spcBef>
              <a:spcAft>
                <a:spcPct val="0"/>
              </a:spcAft>
              <a:buClrTx/>
              <a:buSzTx/>
              <a:buFontTx/>
              <a:buNone/>
              <a:tabLst/>
              <a:defRPr/>
            </a:pPr>
            <a:endParaRPr lang="ar-SY" altLang="en-US" sz="1100" dirty="0" smtClean="0"/>
          </a:p>
          <a:p>
            <a:pPr algn="just" rtl="1"/>
            <a:r>
              <a:rPr lang="ar-SY" altLang="en-US" sz="1100" b="1" dirty="0" smtClean="0"/>
              <a:t>شرط الأسباب </a:t>
            </a:r>
            <a:r>
              <a:rPr lang="ar-SY" altLang="en-US" sz="1100" dirty="0" smtClean="0"/>
              <a:t>– هذا شرط هام بموجب المادة 15 من اتفاقية بودابست. من المهم توضيح الأسباب القانونية والوقائع أثناء جلسة الاستماع التي تدعم ممارسة السلطات الإجرائية.</a:t>
            </a:r>
          </a:p>
          <a:p>
            <a:pPr algn="just" rtl="1"/>
            <a:endParaRPr lang="ar-SY" altLang="en-US" sz="1100" dirty="0" smtClean="0"/>
          </a:p>
          <a:p>
            <a:pPr algn="just" rtl="1"/>
            <a:r>
              <a:rPr lang="ar-SY" altLang="en-US" sz="1100" b="1" dirty="0" smtClean="0"/>
              <a:t>محدودية النطاق </a:t>
            </a:r>
            <a:r>
              <a:rPr lang="ar-SY" altLang="en-US" sz="1100" dirty="0" smtClean="0"/>
              <a:t>– من المهم في مرحلة جلسة الاستماع التأكد من أن نطاق التطبيق ثابت وليس غير محدود فيما يتعلق ببيانات الكمبيوتر / أنظمة الكمبيوتر المعنية، ومدة السلطة المطلوبة، إلخ.</a:t>
            </a:r>
          </a:p>
          <a:p>
            <a:pPr algn="just">
              <a:defRPr/>
            </a:pPr>
            <a:endParaRPr lang="en-US" altLang="en-US" sz="1100" dirty="0" smtClean="0"/>
          </a:p>
        </p:txBody>
      </p:sp>
      <p:sp>
        <p:nvSpPr>
          <p:cNvPr id="4198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ＭＳ Ｐゴシック" pitchFamily="34" charset="-128"/>
              </a:defRPr>
            </a:lvl1pPr>
            <a:lvl2pPr marL="742950" indent="-285750">
              <a:spcBef>
                <a:spcPct val="30000"/>
              </a:spcBef>
              <a:defRPr sz="1200">
                <a:solidFill>
                  <a:schemeClr val="tx1"/>
                </a:solidFill>
                <a:latin typeface="Calibri" pitchFamily="34" charset="0"/>
                <a:ea typeface="ＭＳ Ｐゴシック" pitchFamily="34" charset="-128"/>
              </a:defRPr>
            </a:lvl2pPr>
            <a:lvl3pPr marL="1143000" indent="-228600">
              <a:spcBef>
                <a:spcPct val="30000"/>
              </a:spcBef>
              <a:defRPr sz="1200">
                <a:solidFill>
                  <a:schemeClr val="tx1"/>
                </a:solidFill>
                <a:latin typeface="Calibri" pitchFamily="34" charset="0"/>
                <a:ea typeface="ＭＳ Ｐゴシック" pitchFamily="34" charset="-128"/>
              </a:defRPr>
            </a:lvl3pPr>
            <a:lvl4pPr marL="1600200" indent="-228600">
              <a:spcBef>
                <a:spcPct val="30000"/>
              </a:spcBef>
              <a:defRPr sz="1200">
                <a:solidFill>
                  <a:schemeClr val="tx1"/>
                </a:solidFill>
                <a:latin typeface="Calibri" pitchFamily="34" charset="0"/>
                <a:ea typeface="ＭＳ Ｐゴシック" pitchFamily="34" charset="-128"/>
              </a:defRPr>
            </a:lvl4pPr>
            <a:lvl5pPr marL="2057400" indent="-228600">
              <a:spcBef>
                <a:spcPct val="30000"/>
              </a:spcBef>
              <a:defRPr sz="1200">
                <a:solidFill>
                  <a:schemeClr val="tx1"/>
                </a:solidFill>
                <a:latin typeface="Calibri" pitchFamily="34" charset="0"/>
                <a:ea typeface="ＭＳ Ｐゴシック"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ＭＳ Ｐゴシック" pitchFamily="34" charset="-128"/>
              </a:defRPr>
            </a:lvl9pPr>
          </a:lstStyle>
          <a:p>
            <a:pPr>
              <a:spcBef>
                <a:spcPct val="0"/>
              </a:spcBef>
            </a:pPr>
            <a:fld id="{741ACD7D-7327-4355-ACDB-9D17C370FA5A}" type="slidenum">
              <a:rPr lang="en-US" altLang="en-US" smtClean="0">
                <a:cs typeface="Arial" pitchFamily="34" charset="0"/>
              </a:rPr>
              <a:pPr>
                <a:spcBef>
                  <a:spcPct val="0"/>
                </a:spcBef>
              </a:pPr>
              <a:t>7</a:t>
            </a:fld>
            <a:endParaRPr lang="en-US" altLang="en-US" smtClean="0">
              <a:cs typeface="Arial" pitchFamily="34" charset="0"/>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تتعلق هذه الشفافة بمفهوم تقديم التقارير عن دراسة الحالة، مع عرض أمثلة على ما يمكن أن تُضمِّنه السلطة المختصة </a:t>
            </a:r>
            <a:r>
              <a:rPr lang="ar-SY" altLang="en-US" baseline="0" dirty="0" smtClean="0"/>
              <a:t> من </a:t>
            </a:r>
            <a:r>
              <a:rPr lang="ar-SY" altLang="en-US" dirty="0" smtClean="0"/>
              <a:t>ضمانات للخصوصية في الأمر بتأمين بيانات الكمبيوتر الموجه</a:t>
            </a:r>
            <a:r>
              <a:rPr lang="ar-SY" altLang="en-US" baseline="0" dirty="0" smtClean="0"/>
              <a:t> إلى </a:t>
            </a:r>
            <a:r>
              <a:rPr lang="ar-SY" altLang="en-US" dirty="0" smtClean="0"/>
              <a:t>فرع أوستلاندا كما هو وارد في دراسة الحالة</a:t>
            </a:r>
            <a:r>
              <a:rPr lang="ar-SY" altLang="en-US" baseline="0" dirty="0" smtClean="0"/>
              <a:t> المتعلقة بتمرين التحقيق</a:t>
            </a:r>
            <a:r>
              <a:rPr lang="ar-SY" altLang="en-US" dirty="0" smtClean="0"/>
              <a:t>.</a:t>
            </a:r>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70</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يتلخص أحد الشروط الرئيسية لتنفيذ</a:t>
            </a:r>
            <a:r>
              <a:rPr lang="ar-SY" altLang="en-US" baseline="0" dirty="0" smtClean="0"/>
              <a:t> الضمانات في اشتراط أن يقوم </a:t>
            </a:r>
            <a:r>
              <a:rPr lang="ar-SY" altLang="en-US" dirty="0" smtClean="0"/>
              <a:t>الشخص الذي يمارس السلطة برفع تقرير إلى الموظف القضائي الذي أصدر الترخيص بإجراء التدبير التحقيقي. ويجوز</a:t>
            </a:r>
            <a:r>
              <a:rPr lang="ar-SY" altLang="en-US" baseline="0" dirty="0" smtClean="0"/>
              <a:t> أن </a:t>
            </a:r>
            <a:r>
              <a:rPr lang="ar-SY" altLang="en-US" dirty="0" smtClean="0"/>
              <a:t>يحدد الترخيص</a:t>
            </a:r>
            <a:r>
              <a:rPr lang="ar-SY" altLang="en-US" baseline="0" dirty="0" smtClean="0"/>
              <a:t> </a:t>
            </a:r>
            <a:r>
              <a:rPr lang="ar-SY" altLang="en-US" dirty="0" smtClean="0"/>
              <a:t>الفترات الزمنية لرفع التقارير وكذلك محتوى أي تقارير يتم تقديمها إلى الموظف القضائي.</a:t>
            </a:r>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xmlns=""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xmlns=""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rtl="1"/>
            <a:r>
              <a:rPr lang="ar-SY" altLang="en-US" dirty="0" smtClean="0"/>
              <a:t>تتعلق</a:t>
            </a:r>
            <a:r>
              <a:rPr lang="ar-SY" altLang="en-US" baseline="0" dirty="0" smtClean="0"/>
              <a:t> الشفافة بمفهوم رفع التقارير بشأن دراسة الحالة مع عرض أمثلة عما يجوز لسلطة مختصة أن تشترط من وكالة إنفاذ القانون رفع تقرير بشأنه.</a:t>
            </a:r>
            <a:endParaRPr lang="ar-SY" altLang="en-US" dirty="0" smtClean="0"/>
          </a:p>
        </p:txBody>
      </p:sp>
      <p:sp>
        <p:nvSpPr>
          <p:cNvPr id="143364" name="Rezervirano mjesto broja slajda 3">
            <a:extLst>
              <a:ext uri="{FF2B5EF4-FFF2-40B4-BE49-F238E27FC236}">
                <a16:creationId xmlns:a16="http://schemas.microsoft.com/office/drawing/2014/main" xmlns=""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72</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xmlns=""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xmlns=""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xmlns=""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73</a:t>
            </a:fld>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a16="http://schemas.microsoft.com/office/drawing/2014/main" xmlns=""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a16="http://schemas.microsoft.com/office/drawing/2014/main" xmlns=""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r>
              <a:rPr lang="ar-SY" altLang="en-US" dirty="0" smtClean="0"/>
              <a:t>الملخص / التذكير</a:t>
            </a:r>
            <a:endParaRPr lang="en-GB" altLang="en-US" dirty="0"/>
          </a:p>
          <a:p>
            <a:pPr algn="just"/>
            <a:endParaRPr lang="en-GB" altLang="en-US" dirty="0"/>
          </a:p>
        </p:txBody>
      </p:sp>
      <p:sp>
        <p:nvSpPr>
          <p:cNvPr id="147460" name="Rezervirano mjesto broja slajda 3">
            <a:extLst>
              <a:ext uri="{FF2B5EF4-FFF2-40B4-BE49-F238E27FC236}">
                <a16:creationId xmlns:a16="http://schemas.microsoft.com/office/drawing/2014/main" xmlns=""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74</a:t>
            </a:fld>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xmlns=""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xmlns=""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r" defTabSz="457200" rtl="1" eaLnBrk="0" fontAlgn="base" latinLnBrk="0" hangingPunct="0">
              <a:lnSpc>
                <a:spcPct val="100000"/>
              </a:lnSpc>
              <a:spcBef>
                <a:spcPct val="30000"/>
              </a:spcBef>
              <a:spcAft>
                <a:spcPct val="0"/>
              </a:spcAft>
              <a:buClrTx/>
              <a:buSzTx/>
              <a:buFontTx/>
              <a:buNone/>
              <a:tabLst/>
              <a:defRPr/>
            </a:pPr>
            <a:r>
              <a:rPr lang="ar-SY" altLang="en-US" dirty="0" smtClean="0"/>
              <a:t>ينبغي أن يمنح المدرب للمشاركين فرصة لطرح أي أسئلة قد تكون لديهم علاقة بهذه الحصة.</a:t>
            </a:r>
          </a:p>
          <a:p>
            <a:pPr marL="0" marR="0" indent="0" algn="r" defTabSz="457200" rtl="1" eaLnBrk="0" fontAlgn="base" latinLnBrk="0" hangingPunct="0">
              <a:lnSpc>
                <a:spcPct val="100000"/>
              </a:lnSpc>
              <a:spcBef>
                <a:spcPct val="30000"/>
              </a:spcBef>
              <a:spcAft>
                <a:spcPct val="0"/>
              </a:spcAft>
              <a:buClrTx/>
              <a:buSzTx/>
              <a:buFontTx/>
              <a:buNone/>
              <a:tabLst/>
              <a:defRPr/>
            </a:pPr>
            <a:endParaRPr lang="ar-SY" altLang="en-US" dirty="0" smtClean="0"/>
          </a:p>
          <a:p>
            <a:pPr algn="just" rtl="1"/>
            <a:r>
              <a:rPr lang="ar-SY" altLang="en-US" b="1" dirty="0" smtClean="0"/>
              <a:t>تمارين تطبيقية</a:t>
            </a:r>
          </a:p>
          <a:p>
            <a:pPr algn="just" rtl="1"/>
            <a:r>
              <a:rPr lang="ar-SY" altLang="en-US" dirty="0" smtClean="0"/>
              <a:t>في أعقاب هذه الحصة، سيتم تقسيم المشاركين إلى مجموعات،</a:t>
            </a:r>
            <a:r>
              <a:rPr lang="ar-SY" altLang="en-US" baseline="0" dirty="0" smtClean="0"/>
              <a:t> وبحسب النظام القانوني،</a:t>
            </a:r>
            <a:r>
              <a:rPr lang="ar-SY" altLang="en-US" dirty="0" smtClean="0"/>
              <a:t> سيتم</a:t>
            </a:r>
            <a:r>
              <a:rPr lang="ar-SY" altLang="en-US" baseline="0" dirty="0" smtClean="0"/>
              <a:t> </a:t>
            </a:r>
            <a:r>
              <a:rPr lang="ar-SY" altLang="en-US" dirty="0" smtClean="0"/>
              <a:t>تزويدهم بنسخة من طلب بالبحث والمصادرة. وسيتم تقسيم كل مجموعة إلى مجموعات فرعية تمثل إحداها المدعي العام/مسؤول سلطة إنفاذ القانون والأخرى الموظفين القضائيين.</a:t>
            </a:r>
            <a:r>
              <a:rPr lang="ar-SY" altLang="en-US" baseline="0" dirty="0" smtClean="0"/>
              <a:t> ووفقا للنظام القانوني،</a:t>
            </a:r>
            <a:r>
              <a:rPr lang="ar-SY" altLang="en-US" dirty="0" smtClean="0"/>
              <a:t> سيتم إما إجراء جلسة استماع للطلب أو تقديم ملتمس</a:t>
            </a:r>
            <a:r>
              <a:rPr lang="ar-SY" altLang="en-US" baseline="0" dirty="0" smtClean="0"/>
              <a:t> شفوي من أجل تدابير تحقيقية والبث فيه</a:t>
            </a:r>
            <a:r>
              <a:rPr lang="ar-SY" altLang="en-US" dirty="0" smtClean="0"/>
              <a:t>. بعد الانتهاء</a:t>
            </a:r>
            <a:r>
              <a:rPr lang="ar-SY" altLang="en-US" baseline="0" dirty="0" smtClean="0"/>
              <a:t> من التمرين</a:t>
            </a:r>
            <a:r>
              <a:rPr lang="ar-SY" altLang="en-US" dirty="0" smtClean="0"/>
              <a:t>، سيطلب من المسؤولين القضائيين إصدار ترخيص شفوي بشأن التدبير.</a:t>
            </a:r>
          </a:p>
          <a:p>
            <a:pPr algn="just" rtl="1"/>
            <a:endParaRPr lang="ar-SY" altLang="en-US" dirty="0" smtClean="0"/>
          </a:p>
          <a:p>
            <a:pPr algn="just" rtl="1"/>
            <a:r>
              <a:rPr lang="ar-SY" altLang="en-US" b="1" dirty="0" smtClean="0"/>
              <a:t>التحقق من المعرفة</a:t>
            </a:r>
          </a:p>
          <a:p>
            <a:pPr algn="just" rtl="1"/>
            <a:r>
              <a:rPr lang="ar-SY" altLang="en-US" dirty="0" smtClean="0"/>
              <a:t>ينبغي أن يتحقق المدرب من المعرفة لدى المشاركين عبر طرح أسئلة ذات الصلة بكل جانب من جوانب الحصة.</a:t>
            </a:r>
            <a:endParaRPr lang="en-GB" altLang="en-US" dirty="0" smtClean="0"/>
          </a:p>
        </p:txBody>
      </p:sp>
      <p:sp>
        <p:nvSpPr>
          <p:cNvPr id="149508" name="Slide Number Placeholder 3">
            <a:extLst>
              <a:ext uri="{FF2B5EF4-FFF2-40B4-BE49-F238E27FC236}">
                <a16:creationId xmlns:a16="http://schemas.microsoft.com/office/drawing/2014/main" xmlns=""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75</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xmlns=""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xmlns=""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just" defTabSz="457200" rtl="1" eaLnBrk="0" fontAlgn="base" latinLnBrk="0" hangingPunct="0">
              <a:lnSpc>
                <a:spcPct val="100000"/>
              </a:lnSpc>
              <a:spcBef>
                <a:spcPct val="30000"/>
              </a:spcBef>
              <a:spcAft>
                <a:spcPct val="0"/>
              </a:spcAft>
              <a:buClrTx/>
              <a:buSzTx/>
              <a:buFontTx/>
              <a:buNone/>
              <a:tabLst/>
              <a:defRPr/>
            </a:pPr>
            <a:r>
              <a:rPr lang="ar-SY" altLang="en-US" baseline="0" dirty="0" smtClean="0"/>
              <a:t>يتعلق الجزء الثاني بالإجراء الفعلي لجلسات الاستماع للطلبات. ويغطي مختلف مراحل عملية الاستماع، وبالتحديد إعداد وتقديم الطلب، تحديد القضايا، الأدلة وطرح الأسئلة.</a:t>
            </a:r>
          </a:p>
        </p:txBody>
      </p:sp>
      <p:sp>
        <p:nvSpPr>
          <p:cNvPr id="18436" name="Rezervirano mjesto broja slajda 3">
            <a:extLst>
              <a:ext uri="{FF2B5EF4-FFF2-40B4-BE49-F238E27FC236}">
                <a16:creationId xmlns:a16="http://schemas.microsoft.com/office/drawing/2014/main" xmlns=""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a:extLst>
              <a:ext uri="{FF2B5EF4-FFF2-40B4-BE49-F238E27FC236}">
                <a16:creationId xmlns:a16="http://schemas.microsoft.com/office/drawing/2014/main" xmlns="" id="{1074E8C4-891E-4AF2-8D79-F87A4145FF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xmlns="" id="{F4CF9DC8-718E-462D-AE0B-0740EF450DCD}"/>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rtl="1">
              <a:defRPr/>
            </a:pPr>
            <a:r>
              <a:rPr lang="ar-SY" altLang="en-US" dirty="0" smtClean="0"/>
              <a:t>يجب على المدرب التأكيد على أهمية التحضير المناسب للبث في الطلب أو لجلسة الاستماع للطلب. وفي غياب التحضير، قد يواجه الموظف القضائي صعوبات لإجراء جلسة الاستماع بشكل فعال وإصدار القرار بشأن ممارسة السلطات الإجرائية. ومع ذلك، يجب أن يشرح المدرب بوضوح أنه قد لا يكون من الممكن دائمًا التحضير لجلسات الاستماع.</a:t>
            </a:r>
          </a:p>
          <a:p>
            <a:pPr algn="r" rtl="1">
              <a:defRPr/>
            </a:pPr>
            <a:endParaRPr lang="ar-SY" altLang="en-US" dirty="0" smtClean="0"/>
          </a:p>
          <a:p>
            <a:pPr algn="r" rtl="1">
              <a:defRPr/>
            </a:pPr>
            <a:r>
              <a:rPr lang="ar-SY" altLang="en-US" dirty="0" smtClean="0"/>
              <a:t>وينبغي</a:t>
            </a:r>
            <a:r>
              <a:rPr lang="ar-SY" altLang="en-US" baseline="0" dirty="0" smtClean="0"/>
              <a:t> للمشاركين أن يفهموا، </a:t>
            </a:r>
            <a:r>
              <a:rPr lang="ar-SY" altLang="en-US" dirty="0" smtClean="0"/>
              <a:t>على وجه الخصوص، أهمية:</a:t>
            </a:r>
          </a:p>
          <a:p>
            <a:pPr algn="r" rtl="1">
              <a:defRPr/>
            </a:pPr>
            <a:r>
              <a:rPr lang="ar-SY" altLang="en-US" dirty="0" smtClean="0"/>
              <a:t>- دراسة الطلب، وبالتحديد:</a:t>
            </a:r>
          </a:p>
          <a:p>
            <a:pPr marL="628650" lvl="1" indent="-171450" algn="r" rtl="1">
              <a:buFont typeface="Arial" charset="0"/>
              <a:buChar char="•"/>
              <a:defRPr/>
            </a:pPr>
            <a:r>
              <a:rPr lang="ar-SY" altLang="en-US" dirty="0" smtClean="0"/>
              <a:t>الأسس الوقائعية</a:t>
            </a:r>
          </a:p>
          <a:p>
            <a:pPr marL="628650" lvl="1" indent="-171450" algn="r" rtl="1">
              <a:buFont typeface="Arial" charset="0"/>
              <a:buChar char="•"/>
              <a:defRPr/>
            </a:pPr>
            <a:r>
              <a:rPr lang="ar-SY" altLang="en-US" dirty="0" smtClean="0"/>
              <a:t>الأسس القانونية</a:t>
            </a:r>
          </a:p>
          <a:p>
            <a:pPr marL="628650" lvl="1" indent="-171450" algn="r" rtl="1">
              <a:buFont typeface="Arial" charset="0"/>
              <a:buChar char="•"/>
              <a:defRPr/>
            </a:pPr>
            <a:r>
              <a:rPr lang="ar-SY" altLang="en-US" dirty="0" smtClean="0"/>
              <a:t>نطاق السلطة المطلوبة</a:t>
            </a:r>
          </a:p>
          <a:p>
            <a:pPr marL="628650" lvl="1" indent="-171450" algn="r" rtl="1">
              <a:buFont typeface="Arial" charset="0"/>
              <a:buChar char="•"/>
              <a:defRPr/>
            </a:pPr>
            <a:r>
              <a:rPr lang="ar-SY" altLang="en-US" dirty="0" smtClean="0"/>
              <a:t>مدة السلطة المطلوبة</a:t>
            </a:r>
          </a:p>
          <a:p>
            <a:pPr marL="171450" indent="-171450" algn="r" rtl="1">
              <a:buFontTx/>
              <a:buChar char="-"/>
              <a:defRPr/>
            </a:pPr>
            <a:r>
              <a:rPr lang="ar-SY" altLang="en-US" dirty="0" smtClean="0"/>
              <a:t>دراسة المستندات الداعمة (التي قد تدعم هذه الأسس الوقائعية التي يعرضها</a:t>
            </a:r>
            <a:r>
              <a:rPr lang="ar-SY" altLang="en-US" baseline="0" dirty="0" smtClean="0"/>
              <a:t> </a:t>
            </a:r>
            <a:r>
              <a:rPr lang="ar-SY" altLang="en-US" dirty="0" smtClean="0"/>
              <a:t>مقدم الطلب)</a:t>
            </a:r>
          </a:p>
          <a:p>
            <a:pPr marL="171450" indent="-171450" algn="r" rtl="1">
              <a:buFontTx/>
              <a:buChar char="-"/>
              <a:defRPr/>
            </a:pPr>
            <a:r>
              <a:rPr lang="ar-SY" altLang="en-US" dirty="0" smtClean="0"/>
              <a:t>دراسة القوانين ذات الصلة، والسوابق القضائية وغيرها من اللوائح المعمول بها</a:t>
            </a:r>
            <a:endParaRPr lang="en-US" altLang="en-US" dirty="0"/>
          </a:p>
        </p:txBody>
      </p:sp>
      <p:sp>
        <p:nvSpPr>
          <p:cNvPr id="20484" name="Rezervirano mjesto broja slajda 3">
            <a:extLst>
              <a:ext uri="{FF2B5EF4-FFF2-40B4-BE49-F238E27FC236}">
                <a16:creationId xmlns:a16="http://schemas.microsoft.com/office/drawing/2014/main" xmlns="" id="{46A7CF32-9B2E-4E03-B87C-F3F38D2DE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9315182-EC5D-420A-884B-2B11F19D7BE3}"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9/4/2018</a:t>
            </a:fld>
            <a:endParaRPr lang="en-US" dirty="0"/>
          </a:p>
        </p:txBody>
      </p:sp>
      <p:sp>
        <p:nvSpPr>
          <p:cNvPr id="5" name="Footer Placeholder 4">
            <a:extLst>
              <a:ext uri="{FF2B5EF4-FFF2-40B4-BE49-F238E27FC236}">
                <a16:creationId xmlns:a16="http://schemas.microsoft.com/office/drawing/2014/main" xmlns=""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‹N°›</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9/4/2018</a:t>
            </a:fld>
            <a:endParaRPr lang="en-US" dirty="0"/>
          </a:p>
        </p:txBody>
      </p:sp>
      <p:sp>
        <p:nvSpPr>
          <p:cNvPr id="5" name="Footer Placeholder 4">
            <a:extLst>
              <a:ext uri="{FF2B5EF4-FFF2-40B4-BE49-F238E27FC236}">
                <a16:creationId xmlns:a16="http://schemas.microsoft.com/office/drawing/2014/main" xmlns=""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‹N°›</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9/4/2018</a:t>
            </a:fld>
            <a:endParaRPr lang="en-US" dirty="0"/>
          </a:p>
        </p:txBody>
      </p:sp>
      <p:sp>
        <p:nvSpPr>
          <p:cNvPr id="5" name="Footer Placeholder 4">
            <a:extLst>
              <a:ext uri="{FF2B5EF4-FFF2-40B4-BE49-F238E27FC236}">
                <a16:creationId xmlns:a16="http://schemas.microsoft.com/office/drawing/2014/main" xmlns=""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‹N°›</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9/4/2018</a:t>
            </a:fld>
            <a:endParaRPr lang="en-US" dirty="0"/>
          </a:p>
        </p:txBody>
      </p:sp>
      <p:sp>
        <p:nvSpPr>
          <p:cNvPr id="5" name="Footer Placeholder 4">
            <a:extLst>
              <a:ext uri="{FF2B5EF4-FFF2-40B4-BE49-F238E27FC236}">
                <a16:creationId xmlns:a16="http://schemas.microsoft.com/office/drawing/2014/main" xmlns=""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‹N°›</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9/4/2018</a:t>
            </a:fld>
            <a:endParaRPr lang="en-US" dirty="0"/>
          </a:p>
        </p:txBody>
      </p:sp>
      <p:sp>
        <p:nvSpPr>
          <p:cNvPr id="5" name="Footer Placeholder 4">
            <a:extLst>
              <a:ext uri="{FF2B5EF4-FFF2-40B4-BE49-F238E27FC236}">
                <a16:creationId xmlns:a16="http://schemas.microsoft.com/office/drawing/2014/main" xmlns=""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xmlns=""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‹N°›</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xmlns=""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9/4/2018</a:t>
            </a:fld>
            <a:endParaRPr lang="en-US" dirty="0"/>
          </a:p>
        </p:txBody>
      </p:sp>
      <p:sp>
        <p:nvSpPr>
          <p:cNvPr id="6" name="Footer Placeholder 4">
            <a:extLst>
              <a:ext uri="{FF2B5EF4-FFF2-40B4-BE49-F238E27FC236}">
                <a16:creationId xmlns:a16="http://schemas.microsoft.com/office/drawing/2014/main" xmlns=""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‹N°›</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xmlns=""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9/4/2018</a:t>
            </a:fld>
            <a:endParaRPr lang="en-US" dirty="0"/>
          </a:p>
        </p:txBody>
      </p:sp>
      <p:sp>
        <p:nvSpPr>
          <p:cNvPr id="8" name="Footer Placeholder 4">
            <a:extLst>
              <a:ext uri="{FF2B5EF4-FFF2-40B4-BE49-F238E27FC236}">
                <a16:creationId xmlns:a16="http://schemas.microsoft.com/office/drawing/2014/main" xmlns=""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xmlns=""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‹N°›</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xmlns=""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9/4/2018</a:t>
            </a:fld>
            <a:endParaRPr lang="en-US" dirty="0"/>
          </a:p>
        </p:txBody>
      </p:sp>
      <p:sp>
        <p:nvSpPr>
          <p:cNvPr id="4" name="Footer Placeholder 4">
            <a:extLst>
              <a:ext uri="{FF2B5EF4-FFF2-40B4-BE49-F238E27FC236}">
                <a16:creationId xmlns:a16="http://schemas.microsoft.com/office/drawing/2014/main" xmlns=""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xmlns=""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‹N°›</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9/4/2018</a:t>
            </a:fld>
            <a:endParaRPr lang="en-US" dirty="0"/>
          </a:p>
        </p:txBody>
      </p:sp>
      <p:sp>
        <p:nvSpPr>
          <p:cNvPr id="3" name="Footer Placeholder 4">
            <a:extLst>
              <a:ext uri="{FF2B5EF4-FFF2-40B4-BE49-F238E27FC236}">
                <a16:creationId xmlns:a16="http://schemas.microsoft.com/office/drawing/2014/main" xmlns=""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xmlns=""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‹N°›</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xmlns=""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9/4/2018</a:t>
            </a:fld>
            <a:endParaRPr lang="en-US" dirty="0"/>
          </a:p>
        </p:txBody>
      </p:sp>
      <p:sp>
        <p:nvSpPr>
          <p:cNvPr id="6" name="Footer Placeholder 4">
            <a:extLst>
              <a:ext uri="{FF2B5EF4-FFF2-40B4-BE49-F238E27FC236}">
                <a16:creationId xmlns:a16="http://schemas.microsoft.com/office/drawing/2014/main" xmlns=""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‹N°›</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xmlns=""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9/4/2018</a:t>
            </a:fld>
            <a:endParaRPr lang="en-US" dirty="0"/>
          </a:p>
        </p:txBody>
      </p:sp>
      <p:sp>
        <p:nvSpPr>
          <p:cNvPr id="6" name="Footer Placeholder 4">
            <a:extLst>
              <a:ext uri="{FF2B5EF4-FFF2-40B4-BE49-F238E27FC236}">
                <a16:creationId xmlns:a16="http://schemas.microsoft.com/office/drawing/2014/main" xmlns=""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xmlns=""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‹N°›</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a16="http://schemas.microsoft.com/office/drawing/2014/main" xmlns=""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a16="http://schemas.microsoft.com/office/drawing/2014/main" xmlns=""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9/4/2018</a:t>
            </a:fld>
            <a:endParaRPr lang="en-US" dirty="0"/>
          </a:p>
        </p:txBody>
      </p:sp>
      <p:sp>
        <p:nvSpPr>
          <p:cNvPr id="5" name="Footer Placeholder 4">
            <a:extLst>
              <a:ext uri="{FF2B5EF4-FFF2-40B4-BE49-F238E27FC236}">
                <a16:creationId xmlns:a16="http://schemas.microsoft.com/office/drawing/2014/main" xmlns=""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xmlns=""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‹N°›</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otos@ubp.co.nr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mailto:cfo@fba.co.atl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xmlns="" id="{D40A5B1E-0979-4FCC-8BCF-F2BF1F1A73ED}"/>
              </a:ext>
            </a:extLst>
          </p:cNvPr>
          <p:cNvSpPr>
            <a:spLocks noGrp="1"/>
          </p:cNvSpPr>
          <p:nvPr>
            <p:ph type="ctrTitle"/>
          </p:nvPr>
        </p:nvSpPr>
        <p:spPr/>
        <p:txBody>
          <a:bodyPr/>
          <a:lstStyle/>
          <a:p>
            <a:pPr rtl="1" eaLnBrk="1" hangingPunct="1"/>
            <a:r>
              <a:rPr lang="ar-SY" b="1" dirty="0">
                <a:latin typeface="Sakkal Majalla" panose="02000000000000000000" pitchFamily="2" charset="-78"/>
                <a:cs typeface="Sakkal Majalla" panose="02000000000000000000" pitchFamily="2" charset="-78"/>
              </a:rPr>
              <a:t>الدورة التدريبية المتقدمة في الجريمة الإلكترونية لفائدة القضاة والمدعين العامين</a:t>
            </a:r>
            <a:endParaRPr lang="en-US" altLang="sr-Latn-RS" dirty="0"/>
          </a:p>
        </p:txBody>
      </p:sp>
      <p:sp>
        <p:nvSpPr>
          <p:cNvPr id="3075" name="Subtitle 2">
            <a:extLst>
              <a:ext uri="{FF2B5EF4-FFF2-40B4-BE49-F238E27FC236}">
                <a16:creationId xmlns:a16="http://schemas.microsoft.com/office/drawing/2014/main" xmlns="" id="{60DE146B-DAC8-4937-9F74-B2621E4C155C}"/>
              </a:ext>
            </a:extLst>
          </p:cNvPr>
          <p:cNvSpPr>
            <a:spLocks noGrp="1"/>
          </p:cNvSpPr>
          <p:nvPr>
            <p:ph type="subTitle" idx="1"/>
          </p:nvPr>
        </p:nvSpPr>
        <p:spPr/>
        <p:txBody>
          <a:bodyPr/>
          <a:lstStyle/>
          <a:p>
            <a:pPr rtl="1" eaLnBrk="1" hangingPunct="1"/>
            <a:r>
              <a:rPr lang="ar-SY" dirty="0">
                <a:solidFill>
                  <a:srgbClr val="898989"/>
                </a:solidFill>
                <a:latin typeface="Sakkal Majalla" panose="02000000000000000000" pitchFamily="2" charset="-78"/>
                <a:cs typeface="Sakkal Majalla" panose="02000000000000000000" pitchFamily="2" charset="-78"/>
              </a:rPr>
              <a:t>الحصتان </a:t>
            </a:r>
            <a:r>
              <a:rPr lang="en-US" dirty="0" err="1">
                <a:solidFill>
                  <a:srgbClr val="898989"/>
                </a:solidFill>
                <a:latin typeface="Sakkal Majalla" panose="02000000000000000000" pitchFamily="2" charset="-78"/>
                <a:cs typeface="Sakkal Majalla" panose="02000000000000000000" pitchFamily="2" charset="-78"/>
              </a:rPr>
              <a:t>x.x.x</a:t>
            </a:r>
            <a:r>
              <a:rPr lang="ar-SY" dirty="0">
                <a:solidFill>
                  <a:srgbClr val="898989"/>
                </a:solidFill>
                <a:latin typeface="Sakkal Majalla" panose="02000000000000000000" pitchFamily="2" charset="-78"/>
                <a:cs typeface="Sakkal Majalla" panose="02000000000000000000" pitchFamily="2" charset="-78"/>
              </a:rPr>
              <a:t> و</a:t>
            </a:r>
            <a:r>
              <a:rPr lang="en-US" dirty="0">
                <a:solidFill>
                  <a:srgbClr val="898989"/>
                </a:solidFill>
                <a:latin typeface="Sakkal Majalla" panose="02000000000000000000" pitchFamily="2" charset="-78"/>
                <a:cs typeface="Sakkal Majalla" panose="02000000000000000000" pitchFamily="2" charset="-78"/>
              </a:rPr>
              <a:t> </a:t>
            </a:r>
            <a:r>
              <a:rPr lang="en-US" dirty="0" err="1">
                <a:solidFill>
                  <a:srgbClr val="898989"/>
                </a:solidFill>
                <a:latin typeface="Sakkal Majalla" panose="02000000000000000000" pitchFamily="2" charset="-78"/>
                <a:cs typeface="Sakkal Majalla" panose="02000000000000000000" pitchFamily="2" charset="-78"/>
              </a:rPr>
              <a:t>x.x.x</a:t>
            </a:r>
            <a:endParaRPr lang="ar-SY" dirty="0">
              <a:solidFill>
                <a:srgbClr val="898989"/>
              </a:solidFill>
              <a:latin typeface="Sakkal Majalla" panose="02000000000000000000" pitchFamily="2" charset="-78"/>
              <a:cs typeface="Sakkal Majalla" panose="02000000000000000000" pitchFamily="2" charset="-78"/>
            </a:endParaRPr>
          </a:p>
          <a:p>
            <a:pPr rtl="1" eaLnBrk="1" hangingPunct="1"/>
            <a:r>
              <a:rPr lang="ar-SY" dirty="0">
                <a:solidFill>
                  <a:srgbClr val="898989"/>
                </a:solidFill>
                <a:latin typeface="Sakkal Majalla" panose="02000000000000000000" pitchFamily="2" charset="-78"/>
                <a:cs typeface="Sakkal Majalla" panose="02000000000000000000" pitchFamily="2" charset="-78"/>
              </a:rPr>
              <a:t>جلسات الاستماع </a:t>
            </a:r>
            <a:r>
              <a:rPr lang="ar-SY" dirty="0" smtClean="0">
                <a:solidFill>
                  <a:srgbClr val="898989"/>
                </a:solidFill>
                <a:latin typeface="Sakkal Majalla" panose="02000000000000000000" pitchFamily="2" charset="-78"/>
                <a:cs typeface="Sakkal Majalla" panose="02000000000000000000" pitchFamily="2" charset="-78"/>
              </a:rPr>
              <a:t>وصياغة الأوامر</a:t>
            </a:r>
            <a:endParaRPr lang="ar-SY" altLang="sr-Latn-RS" dirty="0" smtClean="0">
              <a:solidFill>
                <a:srgbClr val="898989"/>
              </a:solidFill>
            </a:endParaRPr>
          </a:p>
        </p:txBody>
      </p:sp>
      <p:pic>
        <p:nvPicPr>
          <p:cNvPr id="3076" name="Picture 4">
            <a:extLst>
              <a:ext uri="{FF2B5EF4-FFF2-40B4-BE49-F238E27FC236}">
                <a16:creationId xmlns:a16="http://schemas.microsoft.com/office/drawing/2014/main" xmlns=""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xmlns=""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xmlns=""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xmlns="" id="{63D14460-2B88-4E39-A3F6-E479FA72BD7C}"/>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ينبغي أن يُمنَح الشخص المقدم للملتمس أو الطلب فرصة ليُسمَع إليه بالكامل</a:t>
            </a: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smtClean="0">
                <a:latin typeface="Sakkal Majalla" panose="02000000000000000000" pitchFamily="2" charset="-78"/>
                <a:cs typeface="Sakkal Majalla" panose="02000000000000000000" pitchFamily="2" charset="-78"/>
              </a:rPr>
              <a:t>تقديم الطلب:</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منصب</a:t>
            </a:r>
            <a:r>
              <a:rPr lang="ar-SY" altLang="sr-Latn-RS" sz="2800" dirty="0" smtClean="0">
                <a:latin typeface="Sakkal Majalla" panose="02000000000000000000" pitchFamily="2" charset="-78"/>
                <a:cs typeface="Sakkal Majalla" panose="02000000000000000000" pitchFamily="2" charset="-78"/>
              </a:rPr>
              <a:t> مقدم الطلب </a:t>
            </a:r>
            <a:r>
              <a:rPr lang="ar-SY" altLang="sr-Latn-RS" sz="2800" b="1" dirty="0" smtClean="0">
                <a:solidFill>
                  <a:srgbClr val="FF0000"/>
                </a:solidFill>
                <a:latin typeface="Sakkal Majalla" panose="02000000000000000000" pitchFamily="2" charset="-78"/>
                <a:cs typeface="Sakkal Majalla" panose="02000000000000000000" pitchFamily="2" charset="-78"/>
              </a:rPr>
              <a:t>والوكالة</a:t>
            </a:r>
            <a:r>
              <a:rPr lang="ar-SY" altLang="sr-Latn-RS" sz="2800" dirty="0" smtClean="0">
                <a:latin typeface="Sakkal Majalla" panose="02000000000000000000" pitchFamily="2" charset="-78"/>
                <a:cs typeface="Sakkal Majalla" panose="02000000000000000000" pitchFamily="2" charset="-78"/>
              </a:rPr>
              <a:t> التي ينتمي إليها</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السلطة الإجرائية </a:t>
            </a:r>
            <a:r>
              <a:rPr lang="ar-SY" altLang="sr-Latn-RS" sz="2800" dirty="0" smtClean="0">
                <a:latin typeface="Sakkal Majalla" panose="02000000000000000000" pitchFamily="2" charset="-78"/>
                <a:cs typeface="Sakkal Majalla" panose="02000000000000000000" pitchFamily="2" charset="-78"/>
              </a:rPr>
              <a:t>المطلوبة</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تقديم ملخص عن </a:t>
            </a:r>
            <a:r>
              <a:rPr lang="ar-SY" altLang="sr-Latn-RS" sz="2800" b="1" dirty="0" smtClean="0">
                <a:solidFill>
                  <a:srgbClr val="FF0000"/>
                </a:solidFill>
                <a:latin typeface="Sakkal Majalla" panose="02000000000000000000" pitchFamily="2" charset="-78"/>
                <a:cs typeface="Sakkal Majalla" panose="02000000000000000000" pitchFamily="2" charset="-78"/>
              </a:rPr>
              <a:t>الوقائع</a:t>
            </a:r>
            <a:r>
              <a:rPr lang="ar-SY" altLang="sr-Latn-RS" sz="2800" dirty="0" smtClean="0">
                <a:latin typeface="Sakkal Majalla" panose="02000000000000000000" pitchFamily="2" charset="-78"/>
                <a:cs typeface="Sakkal Majalla" panose="02000000000000000000" pitchFamily="2" charset="-78"/>
              </a:rPr>
              <a:t> ذات الصلة</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تحديد </a:t>
            </a:r>
            <a:r>
              <a:rPr lang="ar-SY" altLang="sr-Latn-RS" sz="2800" b="1" dirty="0" smtClean="0">
                <a:solidFill>
                  <a:srgbClr val="FF0000"/>
                </a:solidFill>
                <a:latin typeface="Sakkal Majalla" panose="02000000000000000000" pitchFamily="2" charset="-78"/>
                <a:cs typeface="Sakkal Majalla" panose="02000000000000000000" pitchFamily="2" charset="-78"/>
              </a:rPr>
              <a:t>القوانين</a:t>
            </a:r>
            <a:r>
              <a:rPr lang="ar-SY" altLang="sr-Latn-RS" sz="2800" dirty="0" smtClean="0">
                <a:latin typeface="Sakkal Majalla" panose="02000000000000000000" pitchFamily="2" charset="-78"/>
                <a:cs typeface="Sakkal Majalla" panose="02000000000000000000" pitchFamily="2" charset="-78"/>
              </a:rPr>
              <a:t> ذات الصلة</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شرح </a:t>
            </a:r>
            <a:r>
              <a:rPr lang="ar-SY" altLang="sr-Latn-RS" sz="2800" b="1" dirty="0" smtClean="0">
                <a:solidFill>
                  <a:srgbClr val="FF0000"/>
                </a:solidFill>
                <a:latin typeface="Sakkal Majalla" panose="02000000000000000000" pitchFamily="2" charset="-78"/>
                <a:cs typeface="Sakkal Majalla" panose="02000000000000000000" pitchFamily="2" charset="-78"/>
              </a:rPr>
              <a:t>الأسس المبررة </a:t>
            </a:r>
            <a:r>
              <a:rPr lang="ar-SY" altLang="sr-Latn-RS" sz="2800" dirty="0" smtClean="0">
                <a:latin typeface="Sakkal Majalla" panose="02000000000000000000" pitchFamily="2" charset="-78"/>
                <a:cs typeface="Sakkal Majalla" panose="02000000000000000000" pitchFamily="2" charset="-78"/>
              </a:rPr>
              <a:t>لتطبيق التدابير</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التوسع في </a:t>
            </a:r>
            <a:r>
              <a:rPr lang="ar-SY" altLang="sr-Latn-RS" sz="2800" b="1" dirty="0" smtClean="0">
                <a:solidFill>
                  <a:srgbClr val="FF0000"/>
                </a:solidFill>
                <a:latin typeface="Sakkal Majalla" panose="02000000000000000000" pitchFamily="2" charset="-78"/>
                <a:cs typeface="Sakkal Majalla" panose="02000000000000000000" pitchFamily="2" charset="-78"/>
              </a:rPr>
              <a:t>الشروط والضمانات </a:t>
            </a:r>
            <a:r>
              <a:rPr lang="ar-SY" altLang="sr-Latn-RS" sz="2800" dirty="0" smtClean="0">
                <a:latin typeface="Sakkal Majalla" panose="02000000000000000000" pitchFamily="2" charset="-78"/>
                <a:cs typeface="Sakkal Majalla" panose="02000000000000000000" pitchFamily="2" charset="-78"/>
              </a:rPr>
              <a:t>المطبقة</a:t>
            </a:r>
          </a:p>
        </p:txBody>
      </p:sp>
      <p:sp>
        <p:nvSpPr>
          <p:cNvPr id="21508" name="Title 2">
            <a:extLst>
              <a:ext uri="{FF2B5EF4-FFF2-40B4-BE49-F238E27FC236}">
                <a16:creationId xmlns:a16="http://schemas.microsoft.com/office/drawing/2014/main" xmlns="" id="{64FE6ADC-A59E-4496-9F5F-CC7E3B61F7A3}"/>
              </a:ext>
            </a:extLst>
          </p:cNvPr>
          <p:cNvSpPr>
            <a:spLocks noGrp="1"/>
          </p:cNvSpPr>
          <p:nvPr>
            <p:ph type="title"/>
          </p:nvPr>
        </p:nvSpPr>
        <p:spPr>
          <a:xfrm>
            <a:off x="457200" y="511175"/>
            <a:ext cx="8229600" cy="1143000"/>
          </a:xfrm>
        </p:spPr>
        <p:txBody>
          <a:bodyPr/>
          <a:lstStyle/>
          <a:p>
            <a:pPr rtl="1"/>
            <a:r>
              <a:rPr lang="ar-SY" altLang="en-US" sz="5400" b="1" dirty="0" smtClean="0">
                <a:latin typeface="Sakkal Majalla" panose="02000000000000000000" pitchFamily="2" charset="-78"/>
                <a:cs typeface="Sakkal Majalla" panose="02000000000000000000" pitchFamily="2" charset="-78"/>
              </a:rPr>
              <a:t>التقديم</a:t>
            </a:r>
            <a:endParaRPr lang="en-US" altLang="en-US" sz="5400" b="1" dirty="0">
              <a:latin typeface="Sakkal Majalla" panose="02000000000000000000" pitchFamily="2" charset="-78"/>
              <a:cs typeface="Sakkal Majalla" panose="02000000000000000000" pitchFamily="2" charset="-78"/>
            </a:endParaRPr>
          </a:p>
        </p:txBody>
      </p:sp>
      <p:sp>
        <p:nvSpPr>
          <p:cNvPr id="21509" name="Slide Number Placeholder 1">
            <a:extLst>
              <a:ext uri="{FF2B5EF4-FFF2-40B4-BE49-F238E27FC236}">
                <a16:creationId xmlns:a16="http://schemas.microsoft.com/office/drawing/2014/main" xmlns=""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xmlns=""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الاسم: كارلو </a:t>
            </a:r>
            <a:r>
              <a:rPr lang="ar-SY" altLang="en-US" dirty="0" err="1" smtClean="0">
                <a:latin typeface="Sakkal Majalla" panose="02000000000000000000" pitchFamily="2" charset="-78"/>
                <a:cs typeface="Sakkal Majalla" panose="02000000000000000000" pitchFamily="2" charset="-78"/>
              </a:rPr>
              <a:t>ريفاس</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ar-SY" altLang="en-US" dirty="0" smtClean="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المنصب: مفتش</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الوكالة: الشرطة الفيدرالية </a:t>
            </a:r>
            <a:r>
              <a:rPr lang="ar-SY" altLang="en-US" dirty="0" err="1" smtClean="0">
                <a:latin typeface="Sakkal Majalla" panose="02000000000000000000" pitchFamily="2" charset="-78"/>
                <a:cs typeface="Sakkal Majalla" panose="02000000000000000000" pitchFamily="2" charset="-78"/>
              </a:rPr>
              <a:t>لأوستلاندا</a:t>
            </a:r>
            <a:endParaRPr lang="en-US" altLang="en-US" dirty="0">
              <a:latin typeface="Sakkal Majalla" panose="02000000000000000000" pitchFamily="2" charset="-78"/>
              <a:cs typeface="Sakkal Majalla" panose="02000000000000000000" pitchFamily="2" charset="-78"/>
            </a:endParaRPr>
          </a:p>
        </p:txBody>
      </p:sp>
      <p:sp>
        <p:nvSpPr>
          <p:cNvPr id="23555" name="Title 2">
            <a:extLst>
              <a:ext uri="{FF2B5EF4-FFF2-40B4-BE49-F238E27FC236}">
                <a16:creationId xmlns:a16="http://schemas.microsoft.com/office/drawing/2014/main" xmlns="" id="{630DB340-3446-44E5-8634-EDA2D77C9C6B}"/>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تعريف مقدم الطلب</a:t>
            </a:r>
            <a:endParaRPr lang="en-US" altLang="en-US" b="1" dirty="0">
              <a:latin typeface="Sakkal Majalla" panose="02000000000000000000" pitchFamily="2" charset="-78"/>
              <a:cs typeface="Sakkal Majalla" panose="02000000000000000000" pitchFamily="2" charset="-78"/>
            </a:endParaRPr>
          </a:p>
        </p:txBody>
      </p:sp>
      <p:sp>
        <p:nvSpPr>
          <p:cNvPr id="23556" name="Slide Number Placeholder 1">
            <a:extLst>
              <a:ext uri="{FF2B5EF4-FFF2-40B4-BE49-F238E27FC236}">
                <a16:creationId xmlns:a16="http://schemas.microsoft.com/office/drawing/2014/main" xmlns=""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xmlns="" id="{4919B63E-24DB-4752-AF82-9E5835EC83B5}"/>
              </a:ext>
            </a:extLst>
          </p:cNvPr>
          <p:cNvSpPr txBox="1">
            <a:spLocks/>
          </p:cNvSpPr>
          <p:nvPr/>
        </p:nvSpPr>
        <p:spPr bwMode="auto">
          <a:xfrm>
            <a:off x="350838" y="1724026"/>
            <a:ext cx="7966075" cy="385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السلطة: تأمين بيانات الكمبيوتر</a:t>
            </a:r>
          </a:p>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القانون: القسم [القسم رقم] من [اسم القانون الإجرائي] من أجل البحث عن بيانات الكمبيوتر ومصادرتها</a:t>
            </a:r>
          </a:p>
          <a:p>
            <a:pPr marL="0" indent="0" algn="just" eaLnBrk="1" hangingPunct="1">
              <a:buNone/>
            </a:pPr>
            <a:endParaRPr lang="en-US" altLang="sr-Latn-RS" dirty="0">
              <a:latin typeface="Sakkal Majalla" panose="02000000000000000000" pitchFamily="2" charset="-78"/>
              <a:cs typeface="Sakkal Majalla" panose="02000000000000000000" pitchFamily="2" charset="-78"/>
            </a:endParaRPr>
          </a:p>
          <a:p>
            <a:pPr algn="just" eaLnBrk="1" hangingPunct="1"/>
            <a:endParaRPr lang="en-GB" altLang="sr-Latn-RS" dirty="0">
              <a:latin typeface="Sakkal Majalla" panose="02000000000000000000" pitchFamily="2" charset="-78"/>
              <a:cs typeface="Sakkal Majalla" panose="02000000000000000000" pitchFamily="2" charset="-78"/>
            </a:endParaRPr>
          </a:p>
        </p:txBody>
      </p:sp>
      <p:sp>
        <p:nvSpPr>
          <p:cNvPr id="25603" name="Title 2">
            <a:extLst>
              <a:ext uri="{FF2B5EF4-FFF2-40B4-BE49-F238E27FC236}">
                <a16:creationId xmlns:a16="http://schemas.microsoft.com/office/drawing/2014/main" xmlns="" id="{9D7AFC60-1DEE-421C-9207-230792605400}"/>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تحديد السلطة الإجرائية</a:t>
            </a:r>
            <a:endParaRPr lang="en-US" altLang="en-US" b="1" dirty="0"/>
          </a:p>
        </p:txBody>
      </p:sp>
      <p:sp>
        <p:nvSpPr>
          <p:cNvPr id="25604" name="Slide Number Placeholder 1">
            <a:extLst>
              <a:ext uri="{FF2B5EF4-FFF2-40B4-BE49-F238E27FC236}">
                <a16:creationId xmlns:a16="http://schemas.microsoft.com/office/drawing/2014/main" xmlns=""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xmlns=""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defRPr/>
            </a:pPr>
            <a:r>
              <a:rPr lang="ar-SY" dirty="0" smtClean="0">
                <a:latin typeface="Sakkal Majalla" panose="02000000000000000000" pitchFamily="2" charset="-78"/>
                <a:cs typeface="Sakkal Majalla" panose="02000000000000000000" pitchFamily="2" charset="-78"/>
              </a:rPr>
              <a:t>قام مجرمون مجهولون على الإنترنت بإعداد ونشر بريد إلكتروني بتاريخ يوم الخميس 28 سبتمبر 2017 على الساعة 17:55 من عنوان البريد الإلكتروني </a:t>
            </a:r>
            <a:r>
              <a:rPr lang="en-US" dirty="0" smtClean="0">
                <a:latin typeface="Sakkal Majalla" panose="02000000000000000000" pitchFamily="2" charset="-78"/>
                <a:cs typeface="Sakkal Majalla" panose="02000000000000000000" pitchFamily="2" charset="-78"/>
                <a:hlinkClick r:id="rId3"/>
              </a:rPr>
              <a:t>otos@ubp.co.nrl</a:t>
            </a:r>
            <a:r>
              <a:rPr lang="ar-SY" dirty="0" smtClean="0">
                <a:latin typeface="Sakkal Majalla" panose="02000000000000000000" pitchFamily="2" charset="-78"/>
                <a:cs typeface="Sakkal Majalla" panose="02000000000000000000" pitchFamily="2" charset="-78"/>
              </a:rPr>
              <a:t> إلى عنوان البريد الإلكتروني </a:t>
            </a:r>
            <a:r>
              <a:rPr lang="en-US" dirty="0" err="1" smtClean="0">
                <a:latin typeface="Sakkal Majalla" panose="02000000000000000000" pitchFamily="2" charset="-78"/>
                <a:cs typeface="Sakkal Majalla" panose="02000000000000000000" pitchFamily="2" charset="-78"/>
                <a:hlinkClick r:id="rId4"/>
              </a:rPr>
              <a:t>cfo@fba.co.atls</a:t>
            </a:r>
            <a:endParaRPr lang="ar-SY" dirty="0" smtClean="0">
              <a:latin typeface="Sakkal Majalla" panose="02000000000000000000" pitchFamily="2" charset="-78"/>
              <a:cs typeface="Sakkal Majalla" panose="02000000000000000000" pitchFamily="2" charset="-78"/>
            </a:endParaRPr>
          </a:p>
        </p:txBody>
      </p:sp>
      <p:sp>
        <p:nvSpPr>
          <p:cNvPr id="27651" name="Title 2">
            <a:extLst>
              <a:ext uri="{FF2B5EF4-FFF2-40B4-BE49-F238E27FC236}">
                <a16:creationId xmlns:a16="http://schemas.microsoft.com/office/drawing/2014/main" xmlns="" id="{E2AFE3E5-B655-4D75-AA55-BB45B7214970}"/>
              </a:ext>
            </a:extLst>
          </p:cNvPr>
          <p:cNvSpPr>
            <a:spLocks noGrp="1"/>
          </p:cNvSpPr>
          <p:nvPr>
            <p:ph type="title"/>
          </p:nvPr>
        </p:nvSpPr>
        <p:spPr>
          <a:xfrm>
            <a:off x="457200" y="511175"/>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دراسة حالة: ملخص الوقائع</a:t>
            </a:r>
            <a:endParaRPr lang="en-US" altLang="en-US" b="1" dirty="0">
              <a:latin typeface="Sakkal Majalla" panose="02000000000000000000" pitchFamily="2" charset="-78"/>
              <a:cs typeface="Sakkal Majalla" panose="02000000000000000000" pitchFamily="2" charset="-78"/>
            </a:endParaRPr>
          </a:p>
        </p:txBody>
      </p:sp>
      <p:sp>
        <p:nvSpPr>
          <p:cNvPr id="27652" name="Slide Number Placeholder 1">
            <a:extLst>
              <a:ext uri="{FF2B5EF4-FFF2-40B4-BE49-F238E27FC236}">
                <a16:creationId xmlns:a16="http://schemas.microsoft.com/office/drawing/2014/main" xmlns=""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mages.clipartpanda.com/application-clipart-application-under-review-little-men-reviewing-grunge-stamp-blue-white-background-32338289.jpg">
            <a:extLst>
              <a:ext uri="{FF2B5EF4-FFF2-40B4-BE49-F238E27FC236}">
                <a16:creationId xmlns:a16="http://schemas.microsoft.com/office/drawing/2014/main" xmlns="" id="{67D59A23-F3FF-4C84-A1E1-E6E43B51D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532" b="9187"/>
          <a:stretch>
            <a:fillRect/>
          </a:stretch>
        </p:blipFill>
        <p:spPr bwMode="auto">
          <a:xfrm>
            <a:off x="6619875" y="5280025"/>
            <a:ext cx="2524125"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2">
            <a:extLst>
              <a:ext uri="{FF2B5EF4-FFF2-40B4-BE49-F238E27FC236}">
                <a16:creationId xmlns:a16="http://schemas.microsoft.com/office/drawing/2014/main" xmlns="" id="{F3E3AB91-38BE-4D58-9ABD-1B1E5493AF16}"/>
              </a:ext>
            </a:extLst>
          </p:cNvPr>
          <p:cNvSpPr>
            <a:spLocks noGrp="1"/>
          </p:cNvSpPr>
          <p:nvPr>
            <p:ph type="title"/>
          </p:nvPr>
        </p:nvSpPr>
        <p:spPr>
          <a:xfrm>
            <a:off x="350838" y="317500"/>
            <a:ext cx="8229600" cy="1143000"/>
          </a:xfrm>
        </p:spPr>
        <p:txBody>
          <a:bodyPr/>
          <a:lstStyle/>
          <a:p>
            <a:pPr rtl="1" eaLnBrk="1" hangingPunct="1"/>
            <a:r>
              <a:rPr lang="ar-SY" altLang="en-US" b="1" dirty="0">
                <a:latin typeface="Sakkal Majalla" pitchFamily="2" charset="-78"/>
                <a:cs typeface="Sakkal Majalla" pitchFamily="2" charset="-78"/>
              </a:rPr>
              <a:t>الأسس المبررة للطلب</a:t>
            </a:r>
            <a:endParaRPr lang="en-GB" altLang="sr-Latn-RS" b="1" dirty="0"/>
          </a:p>
        </p:txBody>
      </p:sp>
      <p:sp>
        <p:nvSpPr>
          <p:cNvPr id="29700" name="Rectangle 3">
            <a:extLst>
              <a:ext uri="{FF2B5EF4-FFF2-40B4-BE49-F238E27FC236}">
                <a16:creationId xmlns:a16="http://schemas.microsoft.com/office/drawing/2014/main" xmlns="" id="{88B245E0-B056-472D-B80A-C8A46ED4F808}"/>
              </a:ext>
            </a:extLst>
          </p:cNvPr>
          <p:cNvSpPr txBox="1">
            <a:spLocks/>
          </p:cNvSpPr>
          <p:nvPr/>
        </p:nvSpPr>
        <p:spPr bwMode="auto">
          <a:xfrm>
            <a:off x="3508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xmlns="" id="{7BF8F1CB-EED3-4E8A-A425-D510C5940E30}"/>
              </a:ext>
            </a:extLst>
          </p:cNvPr>
          <p:cNvSpPr txBox="1"/>
          <p:nvPr/>
        </p:nvSpPr>
        <p:spPr>
          <a:xfrm>
            <a:off x="350838" y="1460500"/>
            <a:ext cx="8229600" cy="4031873"/>
          </a:xfrm>
          <a:prstGeom prst="rect">
            <a:avLst/>
          </a:prstGeom>
          <a:noFill/>
        </p:spPr>
        <p:txBody>
          <a:bodyPr>
            <a:spAutoFit/>
          </a:bodyPr>
          <a:lstStyle/>
          <a:p>
            <a:pPr marL="457200" indent="-457200" algn="just" rtl="1">
              <a:buFont typeface="Arial" charset="0"/>
              <a:buChar char="•"/>
            </a:pPr>
            <a:r>
              <a:rPr lang="ar-SY" altLang="en-US" sz="3200" dirty="0" smtClean="0">
                <a:latin typeface="Sakkal Majalla" pitchFamily="2" charset="-78"/>
                <a:cs typeface="Sakkal Majalla" pitchFamily="2" charset="-78"/>
              </a:rPr>
              <a:t>تقتضي </a:t>
            </a:r>
            <a:r>
              <a:rPr lang="ar-SY" altLang="en-US" sz="3200" dirty="0">
                <a:latin typeface="Sakkal Majalla" pitchFamily="2" charset="-78"/>
                <a:cs typeface="Sakkal Majalla" pitchFamily="2" charset="-78"/>
              </a:rPr>
              <a:t>المادة 15 أن </a:t>
            </a:r>
            <a:r>
              <a:rPr lang="ar-SY" altLang="en-US" sz="3200" b="1" dirty="0">
                <a:solidFill>
                  <a:srgbClr val="FF0000"/>
                </a:solidFill>
                <a:latin typeface="Sakkal Majalla" pitchFamily="2" charset="-78"/>
                <a:cs typeface="Sakkal Majalla" pitchFamily="2" charset="-78"/>
              </a:rPr>
              <a:t>يستند</a:t>
            </a:r>
            <a:r>
              <a:rPr lang="ar-SY" altLang="en-US" sz="3200" dirty="0">
                <a:latin typeface="Sakkal Majalla" pitchFamily="2" charset="-78"/>
                <a:cs typeface="Sakkal Majalla" pitchFamily="2" charset="-78"/>
              </a:rPr>
              <a:t> أي طلب لممارسة السلطات الإجرائية </a:t>
            </a:r>
            <a:r>
              <a:rPr lang="ar-SY" altLang="en-US" sz="3200" b="1" dirty="0">
                <a:solidFill>
                  <a:srgbClr val="FF0000"/>
                </a:solidFill>
                <a:latin typeface="Sakkal Majalla" pitchFamily="2" charset="-78"/>
                <a:cs typeface="Sakkal Majalla" pitchFamily="2" charset="-78"/>
              </a:rPr>
              <a:t>إلى أسباب </a:t>
            </a:r>
            <a:r>
              <a:rPr lang="ar-SY" altLang="en-US" sz="3200" dirty="0">
                <a:latin typeface="Sakkal Majalla" pitchFamily="2" charset="-78"/>
                <a:cs typeface="Sakkal Majalla" pitchFamily="2" charset="-78"/>
              </a:rPr>
              <a:t>تبرر تطبيق هذه </a:t>
            </a:r>
            <a:r>
              <a:rPr lang="ar-SY" altLang="en-US" sz="3200" dirty="0" smtClean="0">
                <a:latin typeface="Sakkal Majalla" pitchFamily="2" charset="-78"/>
                <a:cs typeface="Sakkal Majalla" pitchFamily="2" charset="-78"/>
              </a:rPr>
              <a:t>التدابير</a:t>
            </a:r>
          </a:p>
          <a:p>
            <a:pPr algn="just" rtl="1"/>
            <a:endParaRPr lang="ar-SY" altLang="en-US" sz="3200" dirty="0">
              <a:latin typeface="Sakkal Majalla" pitchFamily="2" charset="-78"/>
              <a:cs typeface="Sakkal Majalla" pitchFamily="2" charset="-78"/>
            </a:endParaRPr>
          </a:p>
          <a:p>
            <a:pPr marL="457200" indent="-457200" algn="just" rtl="1">
              <a:buFont typeface="Arial" charset="0"/>
              <a:buChar char="•"/>
            </a:pPr>
            <a:r>
              <a:rPr lang="ar-SY" altLang="en-US" sz="3200" b="1" dirty="0" smtClean="0">
                <a:solidFill>
                  <a:srgbClr val="FF0000"/>
                </a:solidFill>
                <a:latin typeface="Sakkal Majalla" pitchFamily="2" charset="-78"/>
                <a:cs typeface="Sakkal Majalla" pitchFamily="2" charset="-78"/>
              </a:rPr>
              <a:t>الملاحظة </a:t>
            </a:r>
            <a:r>
              <a:rPr lang="ar-SY" altLang="en-US" sz="3200" b="1" dirty="0">
                <a:solidFill>
                  <a:srgbClr val="FF0000"/>
                </a:solidFill>
                <a:latin typeface="Sakkal Majalla" pitchFamily="2" charset="-78"/>
                <a:cs typeface="Sakkal Majalla" pitchFamily="2" charset="-78"/>
              </a:rPr>
              <a:t>التفسيرية </a:t>
            </a:r>
            <a:r>
              <a:rPr lang="ar-SY" altLang="en-US" sz="3200" dirty="0">
                <a:latin typeface="Sakkal Majalla" pitchFamily="2" charset="-78"/>
                <a:cs typeface="Sakkal Majalla" pitchFamily="2" charset="-78"/>
              </a:rPr>
              <a:t>لاتفاقية بودابست: "تقتضي الاتفاقية على وجه التحديد أن تشمل هذه الشروط والضمانات... </a:t>
            </a:r>
            <a:r>
              <a:rPr lang="ar-SY" altLang="en-US" sz="3200" b="1" dirty="0">
                <a:solidFill>
                  <a:srgbClr val="FF0000"/>
                </a:solidFill>
                <a:latin typeface="Sakkal Majalla" pitchFamily="2" charset="-78"/>
                <a:cs typeface="Sakkal Majalla" pitchFamily="2" charset="-78"/>
              </a:rPr>
              <a:t>الأسباب المبررة لتطبيق السلطة أو الإجراء </a:t>
            </a:r>
            <a:r>
              <a:rPr lang="fr-FR" altLang="en-US" sz="3200" dirty="0" smtClean="0">
                <a:latin typeface="Sakkal Majalla" pitchFamily="2" charset="-78"/>
                <a:cs typeface="Sakkal Majalla" pitchFamily="2" charset="-78"/>
              </a:rPr>
              <a:t>«</a:t>
            </a:r>
            <a:endParaRPr lang="ar-SY" altLang="en-US" sz="3200" dirty="0" smtClean="0">
              <a:latin typeface="Sakkal Majalla" pitchFamily="2" charset="-78"/>
              <a:cs typeface="Sakkal Majalla" pitchFamily="2" charset="-78"/>
            </a:endParaRPr>
          </a:p>
          <a:p>
            <a:pPr marL="457200" indent="-457200" algn="just" rtl="1">
              <a:buFont typeface="Arial" charset="0"/>
              <a:buChar char="•"/>
            </a:pPr>
            <a:endParaRPr lang="ar-SY" altLang="en-US" sz="3200" dirty="0">
              <a:latin typeface="Sakkal Majalla" pitchFamily="2" charset="-78"/>
              <a:cs typeface="Sakkal Majalla" pitchFamily="2" charset="-78"/>
            </a:endParaRPr>
          </a:p>
          <a:p>
            <a:pPr marL="457200" indent="-457200" algn="just" rtl="1">
              <a:buFont typeface="Arial" charset="0"/>
              <a:buChar char="•"/>
            </a:pPr>
            <a:r>
              <a:rPr lang="ar-SY" altLang="en-US" sz="3200" dirty="0" smtClean="0">
                <a:latin typeface="Sakkal Majalla" pitchFamily="2" charset="-78"/>
                <a:cs typeface="Sakkal Majalla" pitchFamily="2" charset="-78"/>
              </a:rPr>
              <a:t>ينبغي أن تشرح الأسس المبررة </a:t>
            </a:r>
            <a:r>
              <a:rPr lang="ar-SY" altLang="en-US" sz="3200" b="1" dirty="0" smtClean="0">
                <a:solidFill>
                  <a:srgbClr val="FF0000"/>
                </a:solidFill>
                <a:latin typeface="Sakkal Majalla" pitchFamily="2" charset="-78"/>
                <a:cs typeface="Sakkal Majalla" pitchFamily="2" charset="-78"/>
              </a:rPr>
              <a:t>لماذا يعتبر التدبير التحقيقي ضروريا</a:t>
            </a:r>
            <a:endParaRPr lang="ar-SY" altLang="en-US" sz="3200" dirty="0" smtClean="0">
              <a:latin typeface="+mj-lt"/>
            </a:endParaRPr>
          </a:p>
        </p:txBody>
      </p:sp>
      <p:sp>
        <p:nvSpPr>
          <p:cNvPr id="29702" name="Slide Number Placeholder 2">
            <a:extLst>
              <a:ext uri="{FF2B5EF4-FFF2-40B4-BE49-F238E27FC236}">
                <a16:creationId xmlns:a16="http://schemas.microsoft.com/office/drawing/2014/main" xmlns=""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xmlns="" id="{A84A21DD-5597-4AE7-9828-05CEB080F5FF}"/>
              </a:ext>
            </a:extLst>
          </p:cNvPr>
          <p:cNvSpPr>
            <a:spLocks noGrp="1"/>
          </p:cNvSpPr>
          <p:nvPr>
            <p:ph type="title"/>
          </p:nvPr>
        </p:nvSpPr>
        <p:spPr>
          <a:xfrm>
            <a:off x="457200" y="3000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مصادرة البيانات من فرع أوستلاندا</a:t>
            </a:r>
            <a:endParaRPr lang="en-US" altLang="en-US" b="1" dirty="0"/>
          </a:p>
        </p:txBody>
      </p:sp>
      <p:sp>
        <p:nvSpPr>
          <p:cNvPr id="80899" name="Content Placeholder 2">
            <a:extLst>
              <a:ext uri="{FF2B5EF4-FFF2-40B4-BE49-F238E27FC236}">
                <a16:creationId xmlns:a16="http://schemas.microsoft.com/office/drawing/2014/main" xmlns="" id="{2E9F4C7D-28D5-49E3-908D-D915B90F892C}"/>
              </a:ext>
            </a:extLst>
          </p:cNvPr>
          <p:cNvSpPr>
            <a:spLocks noGrp="1"/>
          </p:cNvSpPr>
          <p:nvPr>
            <p:ph idx="1"/>
          </p:nvPr>
        </p:nvSpPr>
        <p:spPr>
          <a:xfrm>
            <a:off x="457200" y="1636713"/>
            <a:ext cx="7913688" cy="4525962"/>
          </a:xfrm>
        </p:spPr>
        <p:txBody>
          <a:bodyPr/>
          <a:lstStyle/>
          <a:p>
            <a:pPr marL="0" indent="0" algn="just" rtl="1">
              <a:buFont typeface="Arial" panose="020B0604020202020204" pitchFamily="34" charset="0"/>
              <a:buNone/>
              <a:defRPr/>
            </a:pPr>
            <a:r>
              <a:rPr lang="ar-SY" altLang="en-US" b="1" dirty="0">
                <a:latin typeface="Sakkal Majalla" panose="02000000000000000000" pitchFamily="2" charset="-78"/>
                <a:cs typeface="Sakkal Majalla" panose="02000000000000000000" pitchFamily="2" charset="-78"/>
              </a:rPr>
              <a:t>بعض الأسس المبررة: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طلب المساعدة المتبادلة الوارد من أتلانتيس</a:t>
            </a:r>
          </a:p>
          <a:p>
            <a:pPr algn="just" rtl="1">
              <a:buFont typeface="Arial" charset="0"/>
              <a:buChar char="•"/>
              <a:defRPr/>
            </a:pPr>
            <a:r>
              <a:rPr lang="ar-SY" altLang="en-US" sz="2650" dirty="0" smtClean="0">
                <a:latin typeface="Sakkal Majalla" panose="02000000000000000000" pitchFamily="2" charset="-78"/>
                <a:cs typeface="Sakkal Majalla" panose="02000000000000000000" pitchFamily="2" charset="-78"/>
              </a:rPr>
              <a:t>جريمة </a:t>
            </a:r>
            <a:r>
              <a:rPr lang="ar-SY" altLang="en-US" sz="2650" dirty="0">
                <a:latin typeface="Sakkal Majalla" panose="02000000000000000000" pitchFamily="2" charset="-78"/>
                <a:cs typeface="Sakkal Majalla" panose="02000000000000000000" pitchFamily="2" charset="-78"/>
              </a:rPr>
              <a:t>خطيرة مرتكبة (احتيال البريد الإلكتروني الخاص بالأعمال)</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احتمال إعادة ارتكاب الجريمة من قبل الجناة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يتوفر فرع أوستلاندا على معلومات عن المشترك في شكل بيانات كمبيوتر من شأنها أن تساعد على التعرف على أصحاب الحساب البنكي </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جعل رموز النفاذ غير متاحة سيمنع المجرمين من النفاذ إلى عائدات الجريمة</a:t>
            </a:r>
          </a:p>
          <a:p>
            <a:pPr algn="just" rtl="1">
              <a:buFont typeface="Arial" charset="0"/>
              <a:buChar char="•"/>
              <a:defRPr/>
            </a:pPr>
            <a:r>
              <a:rPr lang="ar-SY" altLang="en-US" sz="2650" dirty="0">
                <a:latin typeface="Sakkal Majalla" panose="02000000000000000000" pitchFamily="2" charset="-78"/>
                <a:cs typeface="Sakkal Majalla" panose="02000000000000000000" pitchFamily="2" charset="-78"/>
              </a:rPr>
              <a:t>لا يتوفر فرع أوستلاندا على القدرات اللازمة لإبراز البيانات – لذلك تطلب </a:t>
            </a:r>
            <a:r>
              <a:rPr lang="ar-SY" altLang="en-US" sz="2650" dirty="0" smtClean="0">
                <a:latin typeface="Sakkal Majalla" panose="02000000000000000000" pitchFamily="2" charset="-78"/>
                <a:cs typeface="Sakkal Majalla" panose="02000000000000000000" pitchFamily="2" charset="-78"/>
              </a:rPr>
              <a:t>المصادرة</a:t>
            </a:r>
            <a:endParaRPr lang="ar-SY" altLang="en-US" sz="2650" dirty="0" smtClean="0"/>
          </a:p>
        </p:txBody>
      </p:sp>
      <p:sp>
        <p:nvSpPr>
          <p:cNvPr id="31748" name="Slide Number Placeholder 3">
            <a:extLst>
              <a:ext uri="{FF2B5EF4-FFF2-40B4-BE49-F238E27FC236}">
                <a16:creationId xmlns:a16="http://schemas.microsoft.com/office/drawing/2014/main" xmlns=""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xmlns=""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t>تحديد أهم القضايا التي تستوجب مراعاتها</a:t>
            </a:r>
          </a:p>
          <a:p>
            <a:pPr lvl="1" algn="just" eaLnBrk="1" hangingPunct="1"/>
            <a:endParaRPr lang="en-US" altLang="sr-Latn-RS" sz="2600" dirty="0"/>
          </a:p>
          <a:p>
            <a:pPr algn="just" rtl="1" eaLnBrk="1" hangingPunct="1"/>
            <a:r>
              <a:rPr lang="ar-SY" altLang="sr-Latn-RS" sz="3000" dirty="0" smtClean="0"/>
              <a:t>أمثلة عن قضايا عامة:</a:t>
            </a:r>
          </a:p>
        </p:txBody>
      </p:sp>
      <p:sp>
        <p:nvSpPr>
          <p:cNvPr id="33795" name="Title 2">
            <a:extLst>
              <a:ext uri="{FF2B5EF4-FFF2-40B4-BE49-F238E27FC236}">
                <a16:creationId xmlns:a16="http://schemas.microsoft.com/office/drawing/2014/main" xmlns="" id="{D7E84E51-477C-452F-ADEB-F4C8BC54E861}"/>
              </a:ext>
            </a:extLst>
          </p:cNvPr>
          <p:cNvSpPr>
            <a:spLocks noGrp="1"/>
          </p:cNvSpPr>
          <p:nvPr>
            <p:ph type="title"/>
          </p:nvPr>
        </p:nvSpPr>
        <p:spPr>
          <a:xfrm>
            <a:off x="457200" y="0"/>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تحديد القضايا</a:t>
            </a:r>
            <a:endParaRPr lang="en-US" altLang="en-US" b="1" dirty="0">
              <a:latin typeface="Sakkal Majalla" panose="02000000000000000000" pitchFamily="2" charset="-78"/>
              <a:cs typeface="Sakkal Majalla" panose="02000000000000000000" pitchFamily="2" charset="-78"/>
            </a:endParaRPr>
          </a:p>
        </p:txBody>
      </p:sp>
      <p:pic>
        <p:nvPicPr>
          <p:cNvPr id="33796" name="Picture 5" descr="Image result for identification issues">
            <a:extLst>
              <a:ext uri="{FF2B5EF4-FFF2-40B4-BE49-F238E27FC236}">
                <a16:creationId xmlns:a16="http://schemas.microsoft.com/office/drawing/2014/main" xmlns=""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8605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xmlns="" id="{553BBCF9-E896-4556-B90B-5757A3259C98}"/>
              </a:ext>
            </a:extLst>
          </p:cNvPr>
          <p:cNvSpPr txBox="1">
            <a:spLocks/>
          </p:cNvSpPr>
          <p:nvPr/>
        </p:nvSpPr>
        <p:spPr bwMode="auto">
          <a:xfrm>
            <a:off x="3047382" y="2897395"/>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rtl="1" eaLnBrk="1" hangingPunct="1"/>
            <a:r>
              <a:rPr lang="ar-SY" altLang="sr-Latn-RS" sz="2600" dirty="0" smtClean="0">
                <a:latin typeface="Sakkal Majalla" panose="02000000000000000000" pitchFamily="2" charset="-78"/>
                <a:cs typeface="Sakkal Majalla" panose="02000000000000000000" pitchFamily="2" charset="-78"/>
              </a:rPr>
              <a:t>هل يمكن لسلطة أقل كلفة أن تحقق نفس النتيجة المطلوبة؟</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هل توفر حماية لحقوق الأنشطة التجارية للأطراف الثالثة؟</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هل تبرر الأسس المعروضة ممارسة السلطات الإجرائية؟</a:t>
            </a:r>
          </a:p>
        </p:txBody>
      </p:sp>
      <p:sp>
        <p:nvSpPr>
          <p:cNvPr id="33798" name="Slide Number Placeholder 1">
            <a:extLst>
              <a:ext uri="{FF2B5EF4-FFF2-40B4-BE49-F238E27FC236}">
                <a16:creationId xmlns:a16="http://schemas.microsoft.com/office/drawing/2014/main" xmlns=""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xmlns=""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latin typeface="Sakkal Majalla" panose="02000000000000000000" pitchFamily="2" charset="-78"/>
                <a:cs typeface="Sakkal Majalla" panose="02000000000000000000" pitchFamily="2" charset="-78"/>
              </a:rPr>
              <a:t>الأسئلة التي يجب طرحها بعد استكمال تقديم وتحديد القضايا</a:t>
            </a:r>
          </a:p>
          <a:p>
            <a:pPr algn="just" eaLnBrk="1" hangingPunct="1"/>
            <a:endParaRPr lang="en-GB"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الأسئلة: واضحة، موجزة وذات صلة بالقضايا</a:t>
            </a:r>
          </a:p>
          <a:p>
            <a:pPr algn="just" eaLnBrk="1" hangingPunct="1"/>
            <a:endParaRPr lang="en-GB"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يمكن أن تتعلق الأسئلة بما يلي:</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الوقائع</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الأسس المبررة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الأطراف الثالثة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النطاق والمدة</a:t>
            </a:r>
            <a:endParaRPr lang="en-GB" altLang="sr-Latn-RS" sz="2600" dirty="0">
              <a:latin typeface="Sakkal Majalla" panose="02000000000000000000" pitchFamily="2" charset="-78"/>
              <a:cs typeface="Sakkal Majalla" panose="02000000000000000000" pitchFamily="2" charset="-78"/>
            </a:endParaRPr>
          </a:p>
          <a:p>
            <a:pPr lvl="1" algn="just" rtl="1" eaLnBrk="1" hangingPunct="1"/>
            <a:r>
              <a:rPr lang="ar-SY" altLang="sr-Latn-RS" sz="2600" dirty="0" smtClean="0">
                <a:latin typeface="Sakkal Majalla" panose="02000000000000000000" pitchFamily="2" charset="-78"/>
                <a:cs typeface="Sakkal Majalla" panose="02000000000000000000" pitchFamily="2" charset="-78"/>
              </a:rPr>
              <a:t>تنفيذ التدابير</a:t>
            </a:r>
            <a:endParaRPr lang="en-GB" altLang="sr-Latn-RS" sz="2600" dirty="0">
              <a:latin typeface="Sakkal Majalla" panose="02000000000000000000" pitchFamily="2" charset="-78"/>
              <a:cs typeface="Sakkal Majalla" panose="02000000000000000000" pitchFamily="2" charset="-78"/>
            </a:endParaRPr>
          </a:p>
          <a:p>
            <a:pPr algn="just" rtl="1" eaLnBrk="1" hangingPunct="1"/>
            <a:endParaRPr lang="en-GB" altLang="sr-Latn-RS" sz="3000" dirty="0">
              <a:latin typeface="Sakkal Majalla" panose="02000000000000000000" pitchFamily="2" charset="-78"/>
              <a:cs typeface="Sakkal Majalla" panose="02000000000000000000" pitchFamily="2" charset="-78"/>
            </a:endParaRPr>
          </a:p>
        </p:txBody>
      </p:sp>
      <p:sp>
        <p:nvSpPr>
          <p:cNvPr id="35843" name="Title 2">
            <a:extLst>
              <a:ext uri="{FF2B5EF4-FFF2-40B4-BE49-F238E27FC236}">
                <a16:creationId xmlns:a16="http://schemas.microsoft.com/office/drawing/2014/main" xmlns="" id="{4A88FE57-CC92-407F-B77A-09F7E974914D}"/>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طرح الأسئلة</a:t>
            </a:r>
            <a:endParaRPr lang="en-US" altLang="en-US" b="1" dirty="0">
              <a:latin typeface="Sakkal Majalla" panose="02000000000000000000" pitchFamily="2" charset="-78"/>
              <a:cs typeface="Sakkal Majalla" panose="02000000000000000000" pitchFamily="2" charset="-78"/>
            </a:endParaRPr>
          </a:p>
        </p:txBody>
      </p:sp>
      <p:pic>
        <p:nvPicPr>
          <p:cNvPr id="35844" name="Picture 5" descr="Image result for asking question clipart judge">
            <a:extLst>
              <a:ext uri="{FF2B5EF4-FFF2-40B4-BE49-F238E27FC236}">
                <a16:creationId xmlns:a16="http://schemas.microsoft.com/office/drawing/2014/main" xmlns=""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350838" y="394619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xmlns=""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xmlns="" id="{94C8D967-612D-4940-8A4F-F6E0333B9D53}"/>
              </a:ext>
            </a:extLst>
          </p:cNvPr>
          <p:cNvSpPr>
            <a:spLocks noGrp="1"/>
          </p:cNvSpPr>
          <p:nvPr>
            <p:ph type="title"/>
          </p:nvPr>
        </p:nvSpPr>
        <p:spPr>
          <a:xfrm>
            <a:off x="457200" y="2857500"/>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أسئلة نموذجية</a:t>
            </a:r>
            <a:endParaRPr lang="en-US" altLang="en-US" b="1" dirty="0">
              <a:latin typeface="Sakkal Majalla" panose="02000000000000000000" pitchFamily="2" charset="-78"/>
              <a:cs typeface="Sakkal Majalla" panose="02000000000000000000" pitchFamily="2" charset="-78"/>
            </a:endParaRPr>
          </a:p>
        </p:txBody>
      </p:sp>
      <p:sp>
        <p:nvSpPr>
          <p:cNvPr id="37891" name="Slide Number Placeholder 1">
            <a:extLst>
              <a:ext uri="{FF2B5EF4-FFF2-40B4-BE49-F238E27FC236}">
                <a16:creationId xmlns:a16="http://schemas.microsoft.com/office/drawing/2014/main" xmlns=""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01901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ما هو التحقيق الجنائي المحدد </a:t>
            </a:r>
            <a:r>
              <a:rPr lang="ar-SY" altLang="sr-Latn-RS" dirty="0" smtClean="0">
                <a:latin typeface="Sakkal Majalla" panose="02000000000000000000" pitchFamily="2" charset="-78"/>
                <a:cs typeface="Sakkal Majalla" panose="02000000000000000000" pitchFamily="2" charset="-78"/>
              </a:rPr>
              <a:t>الذي تُطلب البيانات في إطاره؟</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a:t>
            </a:r>
            <a:r>
              <a:rPr lang="ar-SY" altLang="sr-Latn-RS" dirty="0" smtClean="0">
                <a:latin typeface="Sakkal Majalla" panose="02000000000000000000" pitchFamily="2" charset="-78"/>
                <a:cs typeface="Sakkal Majalla" panose="02000000000000000000" pitchFamily="2" charset="-78"/>
              </a:rPr>
              <a:t>يوجد أي </a:t>
            </a:r>
            <a:r>
              <a:rPr lang="ar-SY" altLang="sr-Latn-RS" dirty="0">
                <a:latin typeface="Sakkal Majalla" panose="02000000000000000000" pitchFamily="2" charset="-78"/>
                <a:cs typeface="Sakkal Majalla" panose="02000000000000000000" pitchFamily="2" charset="-78"/>
              </a:rPr>
              <a:t>تحقيق </a:t>
            </a:r>
            <a:r>
              <a:rPr lang="ar-SY" altLang="sr-Latn-RS" dirty="0" smtClean="0">
                <a:latin typeface="Sakkal Majalla" panose="02000000000000000000" pitchFamily="2" charset="-78"/>
                <a:cs typeface="Sakkal Majalla" panose="02000000000000000000" pitchFamily="2" charset="-78"/>
              </a:rPr>
              <a:t>مماثل في 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a:t>
            </a:r>
            <a:r>
              <a:rPr lang="ar-SY" altLang="sr-Latn-RS" dirty="0" smtClean="0">
                <a:latin typeface="Sakkal Majalla" panose="02000000000000000000" pitchFamily="2" charset="-78"/>
                <a:cs typeface="Sakkal Majalla" panose="02000000000000000000" pitchFamily="2" charset="-78"/>
              </a:rPr>
              <a:t>تم توجيه </a:t>
            </a:r>
            <a:r>
              <a:rPr lang="ar-SY" altLang="sr-Latn-RS" dirty="0">
                <a:latin typeface="Sakkal Majalla" panose="02000000000000000000" pitchFamily="2" charset="-78"/>
                <a:cs typeface="Sakkal Majalla" panose="02000000000000000000" pitchFamily="2" charset="-78"/>
              </a:rPr>
              <a:t>أمر </a:t>
            </a:r>
            <a:r>
              <a:rPr lang="ar-SY" altLang="sr-Latn-RS" dirty="0" smtClean="0">
                <a:latin typeface="Sakkal Majalla" panose="02000000000000000000" pitchFamily="2" charset="-78"/>
                <a:cs typeface="Sakkal Majalla" panose="02000000000000000000" pitchFamily="2" charset="-78"/>
              </a:rPr>
              <a:t>لفرع </a:t>
            </a:r>
            <a:r>
              <a:rPr lang="ar-SY" altLang="sr-Latn-RS" dirty="0">
                <a:latin typeface="Sakkal Majalla" panose="02000000000000000000" pitchFamily="2" charset="-78"/>
                <a:cs typeface="Sakkal Majalla" panose="02000000000000000000" pitchFamily="2" charset="-78"/>
              </a:rPr>
              <a:t>أوستلاندا </a:t>
            </a:r>
            <a:r>
              <a:rPr lang="ar-SY" altLang="sr-Latn-RS" dirty="0" smtClean="0">
                <a:latin typeface="Sakkal Majalla" panose="02000000000000000000" pitchFamily="2" charset="-78"/>
                <a:cs typeface="Sakkal Majalla" panose="02000000000000000000" pitchFamily="2" charset="-78"/>
              </a:rPr>
              <a:t>بحفظ البيانات موضوع الطلب؟</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لماذا </a:t>
            </a:r>
            <a:r>
              <a:rPr lang="ar-SY" altLang="sr-Latn-RS" dirty="0" smtClean="0">
                <a:latin typeface="Sakkal Majalla" panose="02000000000000000000" pitchFamily="2" charset="-78"/>
                <a:cs typeface="Sakkal Majalla" panose="02000000000000000000" pitchFamily="2" charset="-78"/>
              </a:rPr>
              <a:t>لم يتم توجيه أمر فرع </a:t>
            </a:r>
            <a:r>
              <a:rPr lang="ar-SY" altLang="sr-Latn-RS" dirty="0">
                <a:latin typeface="Sakkal Majalla" panose="02000000000000000000" pitchFamily="2" charset="-78"/>
                <a:cs typeface="Sakkal Majalla" panose="02000000000000000000" pitchFamily="2" charset="-78"/>
              </a:rPr>
              <a:t>أوستلاندا </a:t>
            </a:r>
            <a:r>
              <a:rPr lang="ar-SY" altLang="sr-Latn-RS" dirty="0" smtClean="0">
                <a:latin typeface="Sakkal Majalla" panose="02000000000000000000" pitchFamily="2" charset="-78"/>
                <a:cs typeface="Sakkal Majalla" panose="02000000000000000000" pitchFamily="2" charset="-78"/>
              </a:rPr>
              <a:t>بتقديم البيانات </a:t>
            </a:r>
            <a:r>
              <a:rPr lang="ar-SY" altLang="sr-Latn-RS" dirty="0">
                <a:latin typeface="Sakkal Majalla" panose="02000000000000000000" pitchFamily="2" charset="-78"/>
                <a:cs typeface="Sakkal Majalla" panose="02000000000000000000" pitchFamily="2" charset="-78"/>
              </a:rPr>
              <a:t>ذات الصلة</a:t>
            </a:r>
            <a:r>
              <a:rPr lang="ar-SY" altLang="sr-Latn-RS" dirty="0" smtClean="0">
                <a:latin typeface="Sakkal Majalla" panose="02000000000000000000" pitchFamily="2" charset="-78"/>
                <a:cs typeface="Sakkal Majalla" panose="02000000000000000000" pitchFamily="2" charset="-78"/>
              </a:rPr>
              <a:t>؟</a:t>
            </a:r>
            <a:endParaRPr lang="ar-SY"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xmlns="" id="{843AF03D-622A-4E01-9C63-B431D81E2506}"/>
              </a:ext>
            </a:extLst>
          </p:cNvPr>
          <p:cNvSpPr>
            <a:spLocks noGrp="1"/>
          </p:cNvSpPr>
          <p:nvPr>
            <p:ph type="title"/>
          </p:nvPr>
        </p:nvSpPr>
        <p:spPr>
          <a:xfrm>
            <a:off x="457200" y="0"/>
            <a:ext cx="8229600" cy="774700"/>
          </a:xfrm>
        </p:spPr>
        <p:txBody>
          <a:bodyPr/>
          <a:lstStyle/>
          <a:p>
            <a:pPr rtl="1"/>
            <a:r>
              <a:rPr lang="ar-SY" b="1" dirty="0">
                <a:latin typeface="Sakkal Majalla" panose="02000000000000000000" pitchFamily="2" charset="-78"/>
                <a:cs typeface="Sakkal Majalla" panose="02000000000000000000" pitchFamily="2" charset="-78"/>
              </a:rPr>
              <a:t>برنامج العمل</a:t>
            </a:r>
            <a:endParaRPr lang="en-US" altLang="sr-Latn-RS" b="1" dirty="0"/>
          </a:p>
        </p:txBody>
      </p:sp>
      <p:sp>
        <p:nvSpPr>
          <p:cNvPr id="3075" name="Content Placeholder 2">
            <a:extLst>
              <a:ext uri="{FF2B5EF4-FFF2-40B4-BE49-F238E27FC236}">
                <a16:creationId xmlns:a16="http://schemas.microsoft.com/office/drawing/2014/main" xmlns="" id="{537B9392-084D-45AF-8EE7-159E00C631E1}"/>
              </a:ext>
            </a:extLst>
          </p:cNvPr>
          <p:cNvSpPr>
            <a:spLocks noGrp="1"/>
          </p:cNvSpPr>
          <p:nvPr>
            <p:ph idx="1"/>
          </p:nvPr>
        </p:nvSpPr>
        <p:spPr>
          <a:xfrm>
            <a:off x="457200" y="1273175"/>
            <a:ext cx="8513763" cy="4899025"/>
          </a:xfrm>
        </p:spPr>
        <p:txBody>
          <a:bodyPr/>
          <a:lstStyle/>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الأول</a:t>
            </a:r>
            <a:endParaRPr lang="en-US" altLang="sr-Latn-RS" b="1"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en-US" altLang="sr-Latn-RS" dirty="0">
                <a:solidFill>
                  <a:srgbClr val="000000"/>
                </a:solidFill>
                <a:latin typeface="Sakkal Majalla" panose="02000000000000000000" pitchFamily="2" charset="-78"/>
                <a:cs typeface="Sakkal Majalla" panose="02000000000000000000" pitchFamily="2" charset="-78"/>
              </a:rPr>
              <a:t>	</a:t>
            </a:r>
            <a:r>
              <a:rPr lang="ar-SY" altLang="sr-Latn-RS" dirty="0" smtClean="0">
                <a:solidFill>
                  <a:srgbClr val="000000"/>
                </a:solidFill>
                <a:latin typeface="Sakkal Majalla" panose="02000000000000000000" pitchFamily="2" charset="-78"/>
                <a:cs typeface="Sakkal Majalla" panose="02000000000000000000" pitchFamily="2" charset="-78"/>
              </a:rPr>
              <a:t>تقديم جلسات الاستماع</a:t>
            </a:r>
            <a:endParaRPr lang="en-US" altLang="sr-Latn-RS" b="1"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الثاني</a:t>
            </a:r>
            <a:endParaRPr lang="en-US" altLang="sr-Latn-RS"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en-US" altLang="sr-Latn-RS" dirty="0">
                <a:solidFill>
                  <a:srgbClr val="000000"/>
                </a:solidFill>
                <a:latin typeface="Sakkal Majalla" panose="02000000000000000000" pitchFamily="2" charset="-78"/>
                <a:cs typeface="Sakkal Majalla" panose="02000000000000000000" pitchFamily="2" charset="-78"/>
              </a:rPr>
              <a:t>	</a:t>
            </a:r>
            <a:r>
              <a:rPr lang="ar-SY" altLang="sr-Latn-RS" dirty="0" smtClean="0">
                <a:solidFill>
                  <a:srgbClr val="000000"/>
                </a:solidFill>
                <a:latin typeface="Sakkal Majalla" panose="02000000000000000000" pitchFamily="2" charset="-78"/>
                <a:cs typeface="Sakkal Majalla" panose="02000000000000000000" pitchFamily="2" charset="-78"/>
              </a:rPr>
              <a:t>إجراء جلسة الاستماع للطلب</a:t>
            </a:r>
            <a:endParaRPr lang="en-US" altLang="sr-Latn-RS"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الثالث</a:t>
            </a:r>
            <a:endParaRPr lang="en-US" altLang="sr-Latn-RS" b="1" dirty="0">
              <a:solidFill>
                <a:srgbClr val="000000"/>
              </a:solidFill>
              <a:latin typeface="Sakkal Majalla" panose="02000000000000000000" pitchFamily="2" charset="-78"/>
              <a:cs typeface="Sakkal Majalla" panose="02000000000000000000" pitchFamily="2" charset="-78"/>
            </a:endParaRPr>
          </a:p>
          <a:p>
            <a:pPr marL="400050" lvl="1" indent="0" algn="r" rtl="1">
              <a:lnSpc>
                <a:spcPct val="90000"/>
              </a:lnSpc>
              <a:buFont typeface="Arial" panose="020B0604020202020204" pitchFamily="34" charset="0"/>
              <a:buNone/>
              <a:defRPr/>
            </a:pPr>
            <a:r>
              <a:rPr lang="ar-SY" altLang="sr-Latn-RS" sz="3200" dirty="0" smtClean="0">
                <a:solidFill>
                  <a:srgbClr val="000000"/>
                </a:solidFill>
                <a:latin typeface="Sakkal Majalla" panose="02000000000000000000" pitchFamily="2" charset="-78"/>
                <a:cs typeface="Sakkal Majalla" panose="02000000000000000000" pitchFamily="2" charset="-78"/>
              </a:rPr>
              <a:t>المهارات القضائية</a:t>
            </a:r>
            <a:endParaRPr lang="en-US" altLang="sr-Latn-RS" sz="3200" dirty="0">
              <a:solidFill>
                <a:srgbClr val="000000"/>
              </a:solidFill>
              <a:latin typeface="Sakkal Majalla" panose="02000000000000000000" pitchFamily="2" charset="-78"/>
              <a:cs typeface="Sakkal Majalla" panose="02000000000000000000" pitchFamily="2" charset="-78"/>
            </a:endParaRPr>
          </a:p>
          <a:p>
            <a:pPr algn="r" rtl="1">
              <a:lnSpc>
                <a:spcPct val="90000"/>
              </a:lnSpc>
              <a:defRPr/>
            </a:pPr>
            <a:r>
              <a:rPr lang="ar-SY" altLang="sr-Latn-RS" b="1" dirty="0" smtClean="0">
                <a:solidFill>
                  <a:srgbClr val="000000"/>
                </a:solidFill>
                <a:latin typeface="Sakkal Majalla" panose="02000000000000000000" pitchFamily="2" charset="-78"/>
                <a:cs typeface="Sakkal Majalla" panose="02000000000000000000" pitchFamily="2" charset="-78"/>
              </a:rPr>
              <a:t>الجزء الرابع</a:t>
            </a:r>
            <a:endParaRPr lang="en-US" altLang="sr-Latn-RS" b="1" dirty="0">
              <a:solidFill>
                <a:srgbClr val="000000"/>
              </a:solidFill>
              <a:latin typeface="Sakkal Majalla" panose="02000000000000000000" pitchFamily="2" charset="-78"/>
              <a:cs typeface="Sakkal Majalla" panose="02000000000000000000" pitchFamily="2" charset="-78"/>
            </a:endParaRPr>
          </a:p>
          <a:p>
            <a:pPr marL="0" indent="0" algn="r" rtl="1">
              <a:lnSpc>
                <a:spcPct val="90000"/>
              </a:lnSpc>
              <a:buFont typeface="Arial" panose="020B0604020202020204" pitchFamily="34" charset="0"/>
              <a:buNone/>
              <a:defRPr/>
            </a:pPr>
            <a:r>
              <a:rPr lang="pt-PT" altLang="sr-Latn-RS" dirty="0">
                <a:solidFill>
                  <a:srgbClr val="000000"/>
                </a:solidFill>
                <a:latin typeface="Sakkal Majalla" panose="02000000000000000000" pitchFamily="2" charset="-78"/>
                <a:cs typeface="Sakkal Majalla" panose="02000000000000000000" pitchFamily="2" charset="-78"/>
              </a:rPr>
              <a:t>	</a:t>
            </a:r>
            <a:r>
              <a:rPr lang="ar-SY" altLang="sr-Latn-RS" dirty="0" smtClean="0">
                <a:solidFill>
                  <a:srgbClr val="000000"/>
                </a:solidFill>
                <a:latin typeface="Sakkal Majalla" panose="02000000000000000000" pitchFamily="2" charset="-78"/>
                <a:cs typeface="Sakkal Majalla" panose="02000000000000000000" pitchFamily="2" charset="-78"/>
              </a:rPr>
              <a:t>صياغة الأوامر</a:t>
            </a:r>
            <a:endParaRPr lang="pt-PT" altLang="sr-Latn-RS" dirty="0">
              <a:solidFill>
                <a:srgbClr val="000000"/>
              </a:solidFill>
              <a:latin typeface="Sakkal Majalla" panose="02000000000000000000" pitchFamily="2" charset="-78"/>
              <a:cs typeface="Sakkal Majalla" panose="02000000000000000000" pitchFamily="2" charset="-78"/>
            </a:endParaRPr>
          </a:p>
        </p:txBody>
      </p:sp>
      <p:sp>
        <p:nvSpPr>
          <p:cNvPr id="5124" name="Slide Number Placeholder 1">
            <a:extLst>
              <a:ext uri="{FF2B5EF4-FFF2-40B4-BE49-F238E27FC236}">
                <a16:creationId xmlns:a16="http://schemas.microsoft.com/office/drawing/2014/main" xmlns=""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 ما هو مصدر المعلومات الذي </a:t>
            </a:r>
            <a:r>
              <a:rPr lang="ar-SY" altLang="sr-Latn-RS" dirty="0" smtClean="0">
                <a:latin typeface="Sakkal Majalla" panose="02000000000000000000" pitchFamily="2" charset="-78"/>
                <a:cs typeface="Sakkal Majalla" panose="02000000000000000000" pitchFamily="2" charset="-78"/>
              </a:rPr>
              <a:t>تم الاستناد إليه لتحديد </a:t>
            </a:r>
            <a:r>
              <a:rPr lang="ar-SY" altLang="sr-Latn-RS" dirty="0">
                <a:latin typeface="Sakkal Majalla" panose="02000000000000000000" pitchFamily="2" charset="-78"/>
                <a:cs typeface="Sakkal Majalla" panose="02000000000000000000" pitchFamily="2" charset="-78"/>
              </a:rPr>
              <a:t>موقع البيانات </a:t>
            </a:r>
            <a:r>
              <a:rPr lang="ar-SY" altLang="sr-Latn-RS" dirty="0" smtClean="0">
                <a:latin typeface="Sakkal Majalla" panose="02000000000000000000" pitchFamily="2" charset="-78"/>
                <a:cs typeface="Sakkal Majalla" panose="02000000000000000000" pitchFamily="2" charset="-78"/>
              </a:rPr>
              <a:t>الوارد في </a:t>
            </a:r>
            <a:r>
              <a:rPr lang="ar-SY" altLang="sr-Latn-RS" dirty="0">
                <a:latin typeface="Sakkal Majalla" panose="02000000000000000000" pitchFamily="2" charset="-78"/>
                <a:cs typeface="Sakkal Majalla" panose="02000000000000000000" pitchFamily="2" charset="-78"/>
              </a:rPr>
              <a:t>الطلب</a:t>
            </a:r>
            <a:r>
              <a:rPr lang="ar-SY" altLang="sr-Latn-RS" dirty="0" smtClean="0">
                <a:latin typeface="Sakkal Majalla" panose="02000000000000000000" pitchFamily="2" charset="-78"/>
                <a:cs typeface="Sakkal Majalla" panose="02000000000000000000" pitchFamily="2" charset="-78"/>
              </a:rPr>
              <a:t>؟</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لماذا يعتبر تصريح السيد </a:t>
            </a:r>
            <a:r>
              <a:rPr lang="ar-SY" altLang="sr-Latn-RS" dirty="0" smtClean="0">
                <a:latin typeface="Sakkal Majalla" panose="02000000000000000000" pitchFamily="2" charset="-78"/>
                <a:cs typeface="Sakkal Majalla" panose="02000000000000000000" pitchFamily="2" charset="-78"/>
              </a:rPr>
              <a:t>«ألفونس </a:t>
            </a:r>
            <a:r>
              <a:rPr lang="ar-SY" altLang="sr-Latn-RS" dirty="0" err="1" smtClean="0">
                <a:latin typeface="Sakkal Majalla" panose="02000000000000000000" pitchFamily="2" charset="-78"/>
                <a:cs typeface="Sakkal Majalla" panose="02000000000000000000" pitchFamily="2" charset="-78"/>
              </a:rPr>
              <a:t>كوالس</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موثوقًا به</a:t>
            </a:r>
            <a:r>
              <a:rPr lang="ar-SY" altLang="sr-Latn-RS" dirty="0" smtClean="0">
                <a:latin typeface="Sakkal Majalla" panose="02000000000000000000" pitchFamily="2" charset="-78"/>
                <a:cs typeface="Sakkal Majalla" panose="02000000000000000000" pitchFamily="2" charset="-78"/>
              </a:rPr>
              <a:t>؟</a:t>
            </a:r>
            <a:endParaRPr lang="en-US" dirty="0">
              <a:latin typeface="Sakkal Majalla" panose="02000000000000000000" pitchFamily="2" charset="-78"/>
              <a:cs typeface="Sakkal Majalla" panose="02000000000000000000" pitchFamily="2" charset="-78"/>
            </a:endParaRPr>
          </a:p>
          <a:p>
            <a:pPr algn="just" eaLnBrk="1" hangingPunct="1"/>
            <a:endParaRPr lang="en-US"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4176521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YE"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a:t>
            </a:r>
            <a:r>
              <a:rPr lang="ar-YE" altLang="en-US" dirty="0" smtClean="0">
                <a:latin typeface="Sakkal Majalla" panose="02000000000000000000" pitchFamily="2" charset="-78"/>
                <a:cs typeface="Sakkal Majalla" panose="02000000000000000000" pitchFamily="2" charset="-78"/>
              </a:rPr>
              <a:t>الإجراء </a:t>
            </a:r>
            <a:r>
              <a:rPr lang="ar-YE" altLang="en-US" dirty="0">
                <a:latin typeface="Sakkal Majalla" panose="02000000000000000000" pitchFamily="2" charset="-78"/>
                <a:cs typeface="Sakkal Majalla" panose="02000000000000000000" pitchFamily="2" charset="-78"/>
              </a:rPr>
              <a:t>الذي سيتم اتخاذه إذا لم </a:t>
            </a:r>
            <a:r>
              <a:rPr lang="ar-SY" altLang="en-US" dirty="0" smtClean="0">
                <a:latin typeface="Sakkal Majalla" panose="02000000000000000000" pitchFamily="2" charset="-78"/>
                <a:cs typeface="Sakkal Majalla" panose="02000000000000000000" pitchFamily="2" charset="-78"/>
              </a:rPr>
              <a:t>تكن </a:t>
            </a:r>
            <a:r>
              <a:rPr lang="ar-YE" altLang="en-US" dirty="0" smtClean="0">
                <a:latin typeface="Sakkal Majalla" panose="02000000000000000000" pitchFamily="2" charset="-78"/>
                <a:cs typeface="Sakkal Majalla" panose="02000000000000000000" pitchFamily="2" charset="-78"/>
              </a:rPr>
              <a:t>بيانات </a:t>
            </a:r>
            <a:r>
              <a:rPr lang="ar-YE" altLang="en-US" dirty="0">
                <a:latin typeface="Sakkal Majalla" panose="02000000000000000000" pitchFamily="2" charset="-78"/>
                <a:cs typeface="Sakkal Majalla" panose="02000000000000000000" pitchFamily="2" charset="-78"/>
              </a:rPr>
              <a:t>الكمبيوتر المطلوبة </a:t>
            </a:r>
            <a:r>
              <a:rPr lang="ar-SY" altLang="en-US" dirty="0" smtClean="0">
                <a:latin typeface="Sakkal Majalla" panose="02000000000000000000" pitchFamily="2" charset="-78"/>
                <a:cs typeface="Sakkal Majalla" panose="02000000000000000000" pitchFamily="2" charset="-78"/>
              </a:rPr>
              <a:t>مخزنة </a:t>
            </a:r>
            <a:r>
              <a:rPr lang="ar-YE" altLang="en-US" dirty="0" smtClean="0">
                <a:latin typeface="Sakkal Majalla" panose="02000000000000000000" pitchFamily="2" charset="-78"/>
                <a:cs typeface="Sakkal Majalla" panose="02000000000000000000" pitchFamily="2" charset="-78"/>
              </a:rPr>
              <a:t>في </a:t>
            </a:r>
            <a:r>
              <a:rPr lang="ar-YE" altLang="en-US" dirty="0">
                <a:latin typeface="Sakkal Majalla" panose="02000000000000000000" pitchFamily="2" charset="-78"/>
                <a:cs typeface="Sakkal Majalla" panose="02000000000000000000" pitchFamily="2" charset="-78"/>
              </a:rPr>
              <a:t>كمبيوتر </a:t>
            </a:r>
            <a:r>
              <a:rPr lang="ar-SY" altLang="en-US" dirty="0" smtClean="0">
                <a:latin typeface="Sakkal Majalla" panose="02000000000000000000" pitchFamily="2" charset="-78"/>
                <a:cs typeface="Sakkal Majalla" panose="02000000000000000000" pitchFamily="2" charset="-78"/>
              </a:rPr>
              <a:t>«وسترن براند» الذي يحمل </a:t>
            </a:r>
            <a:r>
              <a:rPr lang="ar-YE" altLang="en-US" dirty="0" smtClean="0">
                <a:latin typeface="Sakkal Majalla" panose="02000000000000000000" pitchFamily="2" charset="-78"/>
                <a:cs typeface="Sakkal Majalla" panose="02000000000000000000" pitchFamily="2" charset="-78"/>
              </a:rPr>
              <a:t>الرقم </a:t>
            </a:r>
            <a:r>
              <a:rPr lang="ar-YE" altLang="en-US" dirty="0">
                <a:latin typeface="Sakkal Majalla" panose="02000000000000000000" pitchFamily="2" charset="-78"/>
                <a:cs typeface="Sakkal Majalla" panose="02000000000000000000" pitchFamily="2" charset="-78"/>
              </a:rPr>
              <a:t>التسلسلي 0123012-</a:t>
            </a:r>
            <a:r>
              <a:rPr lang="en-US" altLang="en-US" dirty="0">
                <a:latin typeface="Sakkal Majalla" panose="02000000000000000000" pitchFamily="2" charset="-78"/>
                <a:cs typeface="Sakkal Majalla" panose="02000000000000000000" pitchFamily="2" charset="-78"/>
              </a:rPr>
              <a:t>S1234911</a:t>
            </a:r>
            <a:r>
              <a:rPr lang="en-US" altLang="en-US" dirty="0" smtClean="0">
                <a:latin typeface="Sakkal Majalla" panose="02000000000000000000" pitchFamily="2" charset="-78"/>
                <a:cs typeface="Sakkal Majalla" panose="02000000000000000000" pitchFamily="2" charset="-78"/>
              </a:rPr>
              <a:t>؟</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YE"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a:t>
            </a:r>
            <a:r>
              <a:rPr lang="ar-YE" altLang="en-US" dirty="0" smtClean="0">
                <a:latin typeface="Sakkal Majalla" panose="02000000000000000000" pitchFamily="2" charset="-78"/>
                <a:cs typeface="Sakkal Majalla" panose="02000000000000000000" pitchFamily="2" charset="-78"/>
              </a:rPr>
              <a:t>الإجراء </a:t>
            </a:r>
            <a:r>
              <a:rPr lang="ar-YE" altLang="en-US" dirty="0">
                <a:latin typeface="Sakkal Majalla" panose="02000000000000000000" pitchFamily="2" charset="-78"/>
                <a:cs typeface="Sakkal Majalla" panose="02000000000000000000" pitchFamily="2" charset="-78"/>
              </a:rPr>
              <a:t>الذي سيتم اتخاذه </a:t>
            </a:r>
            <a:r>
              <a:rPr lang="ar-SY" altLang="en-US" dirty="0" smtClean="0">
                <a:latin typeface="Sakkal Majalla" panose="02000000000000000000" pitchFamily="2" charset="-78"/>
                <a:cs typeface="Sakkal Majalla" panose="02000000000000000000" pitchFamily="2" charset="-78"/>
              </a:rPr>
              <a:t>في حال </a:t>
            </a:r>
            <a:r>
              <a:rPr lang="ar-YE" altLang="en-US" dirty="0" smtClean="0">
                <a:latin typeface="Sakkal Majalla" panose="02000000000000000000" pitchFamily="2" charset="-78"/>
                <a:cs typeface="Sakkal Majalla" panose="02000000000000000000" pitchFamily="2" charset="-78"/>
              </a:rPr>
              <a:t>كانت </a:t>
            </a:r>
            <a:r>
              <a:rPr lang="ar-YE" altLang="en-US" dirty="0">
                <a:latin typeface="Sakkal Majalla" panose="02000000000000000000" pitchFamily="2" charset="-78"/>
                <a:cs typeface="Sakkal Majalla" panose="02000000000000000000" pitchFamily="2" charset="-78"/>
              </a:rPr>
              <a:t>معلومات فك التشفير مطلوبة </a:t>
            </a:r>
            <a:r>
              <a:rPr lang="ar-SY" altLang="en-US" dirty="0" smtClean="0">
                <a:latin typeface="Sakkal Majalla" panose="02000000000000000000" pitchFamily="2" charset="-78"/>
                <a:cs typeface="Sakkal Majalla" panose="02000000000000000000" pitchFamily="2" charset="-78"/>
              </a:rPr>
              <a:t>للنفاذ </a:t>
            </a:r>
            <a:r>
              <a:rPr lang="ar-YE" altLang="en-US" dirty="0" smtClean="0">
                <a:latin typeface="Sakkal Majalla" panose="02000000000000000000" pitchFamily="2" charset="-78"/>
                <a:cs typeface="Sakkal Majalla" panose="02000000000000000000" pitchFamily="2" charset="-78"/>
              </a:rPr>
              <a:t>إلى </a:t>
            </a:r>
            <a:r>
              <a:rPr lang="ar-YE" altLang="en-US" dirty="0">
                <a:latin typeface="Sakkal Majalla" panose="02000000000000000000" pitchFamily="2" charset="-78"/>
                <a:cs typeface="Sakkal Majalla" panose="02000000000000000000" pitchFamily="2" charset="-78"/>
              </a:rPr>
              <a:t>الكمبيوتر </a:t>
            </a:r>
            <a:r>
              <a:rPr lang="ar-SY" altLang="en-US" dirty="0" smtClean="0">
                <a:latin typeface="Sakkal Majalla" panose="02000000000000000000" pitchFamily="2" charset="-78"/>
                <a:cs typeface="Sakkal Majalla" panose="02000000000000000000" pitchFamily="2" charset="-78"/>
              </a:rPr>
              <a:t>الذي يحمل </a:t>
            </a:r>
            <a:r>
              <a:rPr lang="ar-YE" altLang="en-US" dirty="0" smtClean="0">
                <a:latin typeface="Sakkal Majalla" panose="02000000000000000000" pitchFamily="2" charset="-78"/>
                <a:cs typeface="Sakkal Majalla" panose="02000000000000000000" pitchFamily="2" charset="-78"/>
              </a:rPr>
              <a:t>الرقم </a:t>
            </a:r>
            <a:r>
              <a:rPr lang="ar-YE" altLang="en-US" dirty="0">
                <a:latin typeface="Sakkal Majalla" panose="02000000000000000000" pitchFamily="2" charset="-78"/>
                <a:cs typeface="Sakkal Majalla" panose="02000000000000000000" pitchFamily="2" charset="-78"/>
              </a:rPr>
              <a:t>التسلسلي 0123012-</a:t>
            </a:r>
            <a:r>
              <a:rPr lang="en-US" altLang="en-US" dirty="0">
                <a:latin typeface="Sakkal Majalla" panose="02000000000000000000" pitchFamily="2" charset="-78"/>
                <a:cs typeface="Sakkal Majalla" panose="02000000000000000000" pitchFamily="2" charset="-78"/>
              </a:rPr>
              <a:t>S1234911</a:t>
            </a:r>
            <a:r>
              <a:rPr lang="en-US" altLang="en-US" dirty="0" smtClean="0">
                <a:latin typeface="Sakkal Majalla" panose="02000000000000000000" pitchFamily="2" charset="-78"/>
                <a:cs typeface="Sakkal Majalla" panose="02000000000000000000" pitchFamily="2" charset="-78"/>
              </a:rPr>
              <a:t>؟</a:t>
            </a:r>
            <a:endParaRPr lang="en-US" altLang="en-U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ما </a:t>
            </a:r>
            <a:r>
              <a:rPr lang="ar-SY" altLang="en-US" dirty="0">
                <a:latin typeface="Sakkal Majalla" panose="02000000000000000000" pitchFamily="2" charset="-78"/>
                <a:cs typeface="Sakkal Majalla" panose="02000000000000000000" pitchFamily="2" charset="-78"/>
              </a:rPr>
              <a:t>هي الإجراءات التي سيتم اتخاذها لضمان تقليل </a:t>
            </a:r>
            <a:r>
              <a:rPr lang="ar-SY" altLang="en-US" dirty="0" smtClean="0">
                <a:latin typeface="Sakkal Majalla" panose="02000000000000000000" pitchFamily="2" charset="-78"/>
                <a:cs typeface="Sakkal Majalla" panose="02000000000000000000" pitchFamily="2" charset="-78"/>
              </a:rPr>
              <a:t>مدة تعطيل خادوم فرع أوستلاندا</a:t>
            </a:r>
            <a:r>
              <a:rPr lang="fr-FR" altLang="en-US" dirty="0" smtClean="0">
                <a:latin typeface="Sakkal Majalla" panose="02000000000000000000" pitchFamily="2" charset="-78"/>
                <a:cs typeface="Sakkal Majalla" panose="02000000000000000000" pitchFamily="2" charset="-78"/>
              </a:rPr>
              <a:t>؟</a:t>
            </a:r>
            <a:endParaRPr lang="ar-SY" altLang="en-US" dirty="0" smtClean="0">
              <a:latin typeface="Sakkal Majalla" panose="02000000000000000000" pitchFamily="2" charset="-78"/>
              <a:cs typeface="Sakkal Majalla" panose="02000000000000000000" pitchFamily="2" charset="-78"/>
            </a:endParaRPr>
          </a:p>
          <a:p>
            <a:pPr algn="just" rtl="1" eaLnBrk="1" hangingPunct="1"/>
            <a:endParaRPr lang="ar-SY" altLang="en-US" dirty="0" smtClean="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هل </a:t>
            </a:r>
            <a:r>
              <a:rPr lang="ar-SY" altLang="en-US" dirty="0">
                <a:latin typeface="Sakkal Majalla" panose="02000000000000000000" pitchFamily="2" charset="-78"/>
                <a:cs typeface="Sakkal Majalla" panose="02000000000000000000" pitchFamily="2" charset="-78"/>
              </a:rPr>
              <a:t>سيتمكن أصحاب الحسابات البنكية </a:t>
            </a:r>
            <a:r>
              <a:rPr lang="ar-SY" altLang="en-US" dirty="0" smtClean="0">
                <a:latin typeface="Sakkal Majalla" panose="02000000000000000000" pitchFamily="2" charset="-78"/>
                <a:cs typeface="Sakkal Majalla" panose="02000000000000000000" pitchFamily="2" charset="-78"/>
              </a:rPr>
              <a:t>الآخرون لدى </a:t>
            </a:r>
            <a:r>
              <a:rPr lang="ar-SY" altLang="en-US" dirty="0">
                <a:latin typeface="Sakkal Majalla" panose="02000000000000000000" pitchFamily="2" charset="-78"/>
                <a:cs typeface="Sakkal Majalla" panose="02000000000000000000" pitchFamily="2" charset="-78"/>
              </a:rPr>
              <a:t>فرع </a:t>
            </a:r>
            <a:r>
              <a:rPr lang="ar-SY" altLang="en-US" dirty="0" smtClean="0">
                <a:latin typeface="Sakkal Majalla" panose="02000000000000000000" pitchFamily="2" charset="-78"/>
                <a:cs typeface="Sakkal Majalla" panose="02000000000000000000" pitchFamily="2" charset="-78"/>
              </a:rPr>
              <a:t>أوستلاندا </a:t>
            </a:r>
            <a:r>
              <a:rPr lang="ar-SY" altLang="en-US" dirty="0">
                <a:latin typeface="Sakkal Majalla" panose="02000000000000000000" pitchFamily="2" charset="-78"/>
                <a:cs typeface="Sakkal Majalla" panose="02000000000000000000" pitchFamily="2" charset="-78"/>
              </a:rPr>
              <a:t>من </a:t>
            </a:r>
            <a:r>
              <a:rPr lang="ar-SY" altLang="en-US" dirty="0" smtClean="0">
                <a:latin typeface="Sakkal Majalla" panose="02000000000000000000" pitchFamily="2" charset="-78"/>
                <a:cs typeface="Sakkal Majalla" panose="02000000000000000000" pitchFamily="2" charset="-78"/>
              </a:rPr>
              <a:t>الولوج إلى </a:t>
            </a:r>
            <a:r>
              <a:rPr lang="ar-SY" altLang="en-US" dirty="0">
                <a:latin typeface="Sakkal Majalla" panose="02000000000000000000" pitchFamily="2" charset="-78"/>
                <a:cs typeface="Sakkal Majalla" panose="02000000000000000000" pitchFamily="2" charset="-78"/>
              </a:rPr>
              <a:t>حساباتهم البنكية</a:t>
            </a:r>
            <a:r>
              <a:rPr lang="ar-SY" altLang="en-US" dirty="0" smtClean="0">
                <a:latin typeface="Sakkal Majalla" panose="02000000000000000000" pitchFamily="2" charset="-78"/>
                <a:cs typeface="Sakkal Majalla" panose="02000000000000000000" pitchFamily="2" charset="-78"/>
              </a:rPr>
              <a:t>؟</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إذا لم يكن الأمر </a:t>
            </a:r>
            <a:r>
              <a:rPr lang="ar-SY" altLang="en-US" dirty="0" smtClean="0">
                <a:latin typeface="Sakkal Majalla" panose="02000000000000000000" pitchFamily="2" charset="-78"/>
                <a:cs typeface="Sakkal Majalla" panose="02000000000000000000" pitchFamily="2" charset="-78"/>
              </a:rPr>
              <a:t>كذلك، </a:t>
            </a:r>
            <a:r>
              <a:rPr lang="ar-SY" altLang="en-US" dirty="0">
                <a:latin typeface="Sakkal Majalla" panose="02000000000000000000" pitchFamily="2" charset="-78"/>
                <a:cs typeface="Sakkal Majalla" panose="02000000000000000000" pitchFamily="2" charset="-78"/>
              </a:rPr>
              <a:t>ما هي التدابير التي سيتم اتخاذها للتخفيف من </a:t>
            </a:r>
            <a:r>
              <a:rPr lang="ar-SY" altLang="en-US" dirty="0" smtClean="0">
                <a:latin typeface="Sakkal Majalla" panose="02000000000000000000" pitchFamily="2" charset="-78"/>
                <a:cs typeface="Sakkal Majalla" panose="02000000000000000000" pitchFamily="2" charset="-78"/>
              </a:rPr>
              <a:t>تأثير التدبير على </a:t>
            </a:r>
            <a:r>
              <a:rPr lang="ar-SY" altLang="en-US" dirty="0">
                <a:latin typeface="Sakkal Majalla" panose="02000000000000000000" pitchFamily="2" charset="-78"/>
                <a:cs typeface="Sakkal Majalla" panose="02000000000000000000" pitchFamily="2" charset="-78"/>
              </a:rPr>
              <a:t>أصحاب الحسابات </a:t>
            </a:r>
            <a:r>
              <a:rPr lang="ar-SY" altLang="en-US" dirty="0" smtClean="0">
                <a:latin typeface="Sakkal Majalla" panose="02000000000000000000" pitchFamily="2" charset="-78"/>
                <a:cs typeface="Sakkal Majalla" panose="02000000000000000000" pitchFamily="2" charset="-78"/>
              </a:rPr>
              <a:t>البنكية الآخرين؟</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ما </a:t>
            </a:r>
            <a:r>
              <a:rPr lang="ar-SY" altLang="en-US" dirty="0" smtClean="0">
                <a:latin typeface="Sakkal Majalla" panose="02000000000000000000" pitchFamily="2" charset="-78"/>
                <a:cs typeface="Sakkal Majalla" panose="02000000000000000000" pitchFamily="2" charset="-78"/>
              </a:rPr>
              <a:t>هو الإجراء </a:t>
            </a:r>
            <a:r>
              <a:rPr lang="ar-SY" altLang="en-US" dirty="0">
                <a:latin typeface="Sakkal Majalla" panose="02000000000000000000" pitchFamily="2" charset="-78"/>
                <a:cs typeface="Sakkal Majalla" panose="02000000000000000000" pitchFamily="2" charset="-78"/>
              </a:rPr>
              <a:t>الذي سيتم اتخاذه </a:t>
            </a:r>
            <a:r>
              <a:rPr lang="ar-SY" altLang="en-US" dirty="0" smtClean="0">
                <a:latin typeface="Sakkal Majalla" panose="02000000000000000000" pitchFamily="2" charset="-78"/>
                <a:cs typeface="Sakkal Majalla" panose="02000000000000000000" pitchFamily="2" charset="-78"/>
              </a:rPr>
              <a:t>في حال تعذر تأمين </a:t>
            </a:r>
            <a:r>
              <a:rPr lang="ar-SY" altLang="en-US" dirty="0">
                <a:latin typeface="Sakkal Majalla" panose="02000000000000000000" pitchFamily="2" charset="-78"/>
                <a:cs typeface="Sakkal Majalla" panose="02000000000000000000" pitchFamily="2" charset="-78"/>
              </a:rPr>
              <a:t>بيانات الكمبيوتر المحددة ضمن الإطار </a:t>
            </a:r>
            <a:r>
              <a:rPr lang="ar-SY" altLang="en-US" dirty="0" smtClean="0">
                <a:latin typeface="Sakkal Majalla" panose="02000000000000000000" pitchFamily="2" charset="-78"/>
                <a:cs typeface="Sakkal Majalla" panose="02000000000000000000" pitchFamily="2" charset="-78"/>
              </a:rPr>
              <a:t>الزمني المحدد؟</a:t>
            </a:r>
            <a:endParaRPr lang="ar-SY" altLang="en-U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xmlns=""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ما هي </a:t>
            </a:r>
            <a:r>
              <a:rPr lang="ar-SY" altLang="sr-Latn-RS" dirty="0">
                <a:latin typeface="Sakkal Majalla" panose="02000000000000000000" pitchFamily="2" charset="-78"/>
                <a:cs typeface="Sakkal Majalla" panose="02000000000000000000" pitchFamily="2" charset="-78"/>
              </a:rPr>
              <a:t>المعلومات والأدلة التي تم تلقيها من السلطة المركزية </a:t>
            </a:r>
            <a:r>
              <a:rPr lang="ar-SY" altLang="sr-Latn-RS" dirty="0" smtClean="0">
                <a:latin typeface="Sakkal Majalla" panose="02000000000000000000" pitchFamily="2" charset="-78"/>
                <a:cs typeface="Sakkal Majalla" panose="02000000000000000000" pitchFamily="2" charset="-78"/>
              </a:rPr>
              <a:t>في أتلانتيس؟</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ما هي التدابير التي مارستها شرطة </a:t>
            </a:r>
            <a:r>
              <a:rPr lang="ar-SY" altLang="sr-Latn-RS" dirty="0" smtClean="0">
                <a:latin typeface="Sakkal Majalla" panose="02000000000000000000" pitchFamily="2" charset="-78"/>
                <a:cs typeface="Sakkal Majalla" panose="02000000000000000000" pitchFamily="2" charset="-78"/>
              </a:rPr>
              <a:t>أتلانتيس الفيدرالية في أتلانتيس؟</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هل طلبت السلطة المركزية في </a:t>
            </a:r>
            <a:r>
              <a:rPr lang="ar-SY" altLang="sr-Latn-RS" dirty="0" smtClean="0">
                <a:latin typeface="Sakkal Majalla" panose="02000000000000000000" pitchFamily="2" charset="-78"/>
                <a:cs typeface="Sakkal Majalla" panose="02000000000000000000" pitchFamily="2" charset="-78"/>
              </a:rPr>
              <a:t>أتلانتيس اتباع أي </a:t>
            </a:r>
            <a:r>
              <a:rPr lang="ar-SY" altLang="sr-Latn-RS" dirty="0">
                <a:latin typeface="Sakkal Majalla" panose="02000000000000000000" pitchFamily="2" charset="-78"/>
                <a:cs typeface="Sakkal Majalla" panose="02000000000000000000" pitchFamily="2" charset="-78"/>
              </a:rPr>
              <a:t>إجراءات محددة </a:t>
            </a:r>
            <a:r>
              <a:rPr lang="ar-SY" altLang="sr-Latn-RS" dirty="0" smtClean="0">
                <a:latin typeface="Sakkal Majalla" panose="02000000000000000000" pitchFamily="2" charset="-78"/>
                <a:cs typeface="Sakkal Majalla" panose="02000000000000000000" pitchFamily="2" charset="-78"/>
              </a:rPr>
              <a:t>لإجراء </a:t>
            </a:r>
            <a:r>
              <a:rPr lang="ar-SY" altLang="sr-Latn-RS" dirty="0">
                <a:latin typeface="Sakkal Majalla" panose="02000000000000000000" pitchFamily="2" charset="-78"/>
                <a:cs typeface="Sakkal Majalla" panose="02000000000000000000" pitchFamily="2" charset="-78"/>
              </a:rPr>
              <a:t>البحث </a:t>
            </a:r>
            <a:r>
              <a:rPr lang="ar-SY" altLang="sr-Latn-RS" dirty="0" smtClean="0">
                <a:latin typeface="Sakkal Majalla" panose="02000000000000000000" pitchFamily="2" charset="-78"/>
                <a:cs typeface="Sakkal Majalla" panose="02000000000000000000" pitchFamily="2" charset="-78"/>
              </a:rPr>
              <a:t>والمصادرة في أوستلاندا؟</a:t>
            </a:r>
            <a:endParaRPr lang="en-US" altLang="sr-Latn-RS" dirty="0">
              <a:latin typeface="Sakkal Majalla" panose="02000000000000000000" pitchFamily="2" charset="-78"/>
              <a:cs typeface="Sakkal Majalla" panose="02000000000000000000" pitchFamily="2" charset="-78"/>
            </a:endParaRPr>
          </a:p>
          <a:p>
            <a:pPr algn="just" eaLnBrk="1" hangingPunct="1"/>
            <a:endParaRPr lang="en-US" altLang="sr-Latn-RS" dirty="0">
              <a:latin typeface="Sakkal Majalla" panose="02000000000000000000" pitchFamily="2" charset="-78"/>
              <a:cs typeface="Sakkal Majalla" panose="02000000000000000000" pitchFamily="2" charset="-78"/>
            </a:endParaRPr>
          </a:p>
        </p:txBody>
      </p:sp>
      <p:sp>
        <p:nvSpPr>
          <p:cNvPr id="39940" name="Slide Number Placeholder 1">
            <a:extLst>
              <a:ext uri="{FF2B5EF4-FFF2-40B4-BE49-F238E27FC236}">
                <a16:creationId xmlns:a16="http://schemas.microsoft.com/office/drawing/2014/main" xmlns=""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إعطاء </a:t>
            </a:r>
            <a:r>
              <a:rPr lang="ar-SY" altLang="sr-Latn-RS" b="1" dirty="0" smtClean="0">
                <a:solidFill>
                  <a:srgbClr val="FF0000"/>
                </a:solidFill>
                <a:latin typeface="Sakkal Majalla" panose="02000000000000000000" pitchFamily="2" charset="-78"/>
                <a:cs typeface="Sakkal Majalla" panose="02000000000000000000" pitchFamily="2" charset="-78"/>
              </a:rPr>
              <a:t>فرصة </a:t>
            </a:r>
            <a:r>
              <a:rPr lang="ar-SY" altLang="sr-Latn-RS" b="1" dirty="0">
                <a:solidFill>
                  <a:srgbClr val="FF0000"/>
                </a:solidFill>
                <a:latin typeface="Sakkal Majalla" panose="02000000000000000000" pitchFamily="2" charset="-78"/>
                <a:cs typeface="Sakkal Majalla" panose="02000000000000000000" pitchFamily="2" charset="-78"/>
              </a:rPr>
              <a:t>لمقدم الطلب</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حتى ي</a:t>
            </a:r>
            <a:r>
              <a:rPr lang="ar-SY" altLang="sr-Latn-RS" dirty="0">
                <a:latin typeface="Sakkal Majalla" panose="02000000000000000000" pitchFamily="2" charset="-78"/>
                <a:cs typeface="Sakkal Majalla" panose="02000000000000000000" pitchFamily="2" charset="-78"/>
              </a:rPr>
              <a:t>جيب</a:t>
            </a:r>
            <a:r>
              <a:rPr lang="ar-SY" altLang="sr-Latn-RS" b="1" dirty="0" smtClean="0">
                <a:solidFill>
                  <a:srgbClr val="FF0000"/>
                </a:solidFill>
                <a:latin typeface="Sakkal Majalla" panose="02000000000000000000" pitchFamily="2" charset="-78"/>
                <a:cs typeface="Sakkal Majalla" panose="02000000000000000000" pitchFamily="2" charset="-78"/>
              </a:rPr>
              <a:t> على </a:t>
            </a:r>
            <a:r>
              <a:rPr lang="ar-SY" altLang="sr-Latn-RS" b="1" dirty="0">
                <a:solidFill>
                  <a:srgbClr val="FF0000"/>
                </a:solidFill>
                <a:latin typeface="Sakkal Majalla" panose="02000000000000000000" pitchFamily="2" charset="-78"/>
                <a:cs typeface="Sakkal Majalla" panose="02000000000000000000" pitchFamily="2" charset="-78"/>
              </a:rPr>
              <a:t>الأسئلة / تعديل الطلب الكتابي (إن وجد) </a:t>
            </a:r>
            <a:r>
              <a:rPr lang="ar-SY" altLang="sr-Latn-RS" dirty="0">
                <a:latin typeface="Sakkal Majalla" panose="02000000000000000000" pitchFamily="2" charset="-78"/>
                <a:cs typeface="Sakkal Majalla" panose="02000000000000000000" pitchFamily="2" charset="-78"/>
              </a:rPr>
              <a:t>أثناء </a:t>
            </a:r>
            <a:r>
              <a:rPr lang="ar-SY" altLang="sr-Latn-RS" dirty="0" smtClean="0">
                <a:latin typeface="Sakkal Majalla" panose="02000000000000000000" pitchFamily="2" charset="-78"/>
                <a:cs typeface="Sakkal Majalla" panose="02000000000000000000" pitchFamily="2" charset="-78"/>
              </a:rPr>
              <a:t>جلسة الاستماع</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إذا </a:t>
            </a:r>
            <a:r>
              <a:rPr lang="ar-SY" altLang="sr-Latn-RS" dirty="0">
                <a:latin typeface="Sakkal Majalla" panose="02000000000000000000" pitchFamily="2" charset="-78"/>
                <a:cs typeface="Sakkal Majalla" panose="02000000000000000000" pitchFamily="2" charset="-78"/>
              </a:rPr>
              <a:t>كانت هناك حاجة إلى </a:t>
            </a:r>
            <a:r>
              <a:rPr lang="ar-SY" altLang="sr-Latn-RS" dirty="0" smtClean="0">
                <a:latin typeface="Sakkal Majalla" panose="02000000000000000000" pitchFamily="2" charset="-78"/>
                <a:cs typeface="Sakkal Majalla" panose="02000000000000000000" pitchFamily="2" charset="-78"/>
              </a:rPr>
              <a:t>المزيد </a:t>
            </a:r>
            <a:r>
              <a:rPr lang="ar-SY" altLang="sr-Latn-RS" dirty="0">
                <a:latin typeface="Sakkal Majalla" panose="02000000000000000000" pitchFamily="2" charset="-78"/>
                <a:cs typeface="Sakkal Majalla" panose="02000000000000000000" pitchFamily="2" charset="-78"/>
              </a:rPr>
              <a:t>من المعلومات ولكن السلطة المختصة قد </a:t>
            </a:r>
            <a:r>
              <a:rPr lang="ar-SY" altLang="sr-Latn-RS" dirty="0" smtClean="0">
                <a:latin typeface="Sakkal Majalla" panose="02000000000000000000" pitchFamily="2" charset="-78"/>
                <a:cs typeface="Sakkal Majalla" panose="02000000000000000000" pitchFamily="2" charset="-78"/>
              </a:rPr>
              <a:t>اقتنعت، </a:t>
            </a:r>
            <a:r>
              <a:rPr lang="ar-SY" altLang="sr-Latn-RS" dirty="0">
                <a:latin typeface="Sakkal Majalla" panose="02000000000000000000" pitchFamily="2" charset="-78"/>
                <a:cs typeface="Sakkal Majalla" panose="02000000000000000000" pitchFamily="2" charset="-78"/>
              </a:rPr>
              <a:t>يجوز </a:t>
            </a:r>
            <a:r>
              <a:rPr lang="ar-SY" altLang="sr-Latn-RS" b="1" dirty="0">
                <a:solidFill>
                  <a:srgbClr val="FF0000"/>
                </a:solidFill>
                <a:latin typeface="Sakkal Majalla" panose="02000000000000000000" pitchFamily="2" charset="-78"/>
                <a:cs typeface="Sakkal Majalla" panose="02000000000000000000" pitchFamily="2" charset="-78"/>
              </a:rPr>
              <a:t>السماح</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بالسلطات </a:t>
            </a:r>
            <a:r>
              <a:rPr lang="ar-SY" altLang="sr-Latn-RS" dirty="0">
                <a:latin typeface="Sakkal Majalla" panose="02000000000000000000" pitchFamily="2" charset="-78"/>
                <a:cs typeface="Sakkal Majalla" panose="02000000000000000000" pitchFamily="2" charset="-78"/>
              </a:rPr>
              <a:t>الإجرائية </a:t>
            </a:r>
            <a:r>
              <a:rPr lang="ar-SY" altLang="sr-Latn-RS" b="1" dirty="0" smtClean="0">
                <a:solidFill>
                  <a:srgbClr val="FF0000"/>
                </a:solidFill>
                <a:latin typeface="Sakkal Majalla" panose="02000000000000000000" pitchFamily="2" charset="-78"/>
                <a:cs typeface="Sakkal Majalla" panose="02000000000000000000" pitchFamily="2" charset="-78"/>
              </a:rPr>
              <a:t>مؤقتًا</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وقد يكون مقدم الطلب ملزمًا </a:t>
            </a:r>
            <a:r>
              <a:rPr lang="ar-SY" altLang="sr-Latn-RS" dirty="0" smtClean="0">
                <a:solidFill>
                  <a:srgbClr val="FF0000"/>
                </a:solidFill>
                <a:latin typeface="Sakkal Majalla" panose="02000000000000000000" pitchFamily="2" charset="-78"/>
                <a:cs typeface="Sakkal Majalla" panose="02000000000000000000" pitchFamily="2" charset="-78"/>
              </a:rPr>
              <a:t>بتقديم المعلومات </a:t>
            </a:r>
            <a:r>
              <a:rPr lang="ar-SY" altLang="sr-Latn-RS" dirty="0">
                <a:solidFill>
                  <a:srgbClr val="FF0000"/>
                </a:solidFill>
                <a:latin typeface="Sakkal Majalla" panose="02000000000000000000" pitchFamily="2" charset="-78"/>
                <a:cs typeface="Sakkal Majalla" panose="02000000000000000000" pitchFamily="2" charset="-78"/>
              </a:rPr>
              <a:t>اللازمة في وقت </a:t>
            </a:r>
            <a:r>
              <a:rPr lang="ar-SY" altLang="sr-Latn-RS" dirty="0" smtClean="0">
                <a:solidFill>
                  <a:srgbClr val="FF0000"/>
                </a:solidFill>
                <a:latin typeface="Sakkal Majalla" panose="02000000000000000000" pitchFamily="2" charset="-78"/>
                <a:cs typeface="Sakkal Majalla" panose="02000000000000000000" pitchFamily="2" charset="-78"/>
              </a:rPr>
              <a:t>لاحق</a:t>
            </a:r>
          </a:p>
          <a:p>
            <a:pPr algn="just" rtl="1" eaLnBrk="1" hangingPunct="1"/>
            <a:endParaRPr lang="ar-SY" altLang="sr-Latn-RS"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يجب </a:t>
            </a:r>
            <a:r>
              <a:rPr lang="ar-SY" altLang="sr-Latn-RS" dirty="0">
                <a:latin typeface="Sakkal Majalla" panose="02000000000000000000" pitchFamily="2" charset="-78"/>
                <a:cs typeface="Sakkal Majalla" panose="02000000000000000000" pitchFamily="2" charset="-78"/>
              </a:rPr>
              <a:t>أن </a:t>
            </a:r>
            <a:r>
              <a:rPr lang="ar-SY" altLang="sr-Latn-RS" dirty="0" smtClean="0">
                <a:latin typeface="Sakkal Majalla" panose="02000000000000000000" pitchFamily="2" charset="-78"/>
                <a:cs typeface="Sakkal Majalla" panose="02000000000000000000" pitchFamily="2" charset="-78"/>
              </a:rPr>
              <a:t>تتحلى السلطة </a:t>
            </a:r>
            <a:r>
              <a:rPr lang="ar-SY" altLang="sr-Latn-RS" dirty="0">
                <a:latin typeface="Sakkal Majalla" panose="02000000000000000000" pitchFamily="2" charset="-78"/>
                <a:cs typeface="Sakkal Majalla" panose="02000000000000000000" pitchFamily="2" charset="-78"/>
              </a:rPr>
              <a:t>المختصة </a:t>
            </a:r>
            <a:r>
              <a:rPr lang="ar-SY" altLang="sr-Latn-RS" b="1" dirty="0" smtClean="0">
                <a:solidFill>
                  <a:srgbClr val="FF0000"/>
                </a:solidFill>
                <a:latin typeface="Sakkal Majalla" panose="02000000000000000000" pitchFamily="2" charset="-78"/>
                <a:cs typeface="Sakkal Majalla" panose="02000000000000000000" pitchFamily="2" charset="-78"/>
              </a:rPr>
              <a:t>بالمرونة</a:t>
            </a:r>
            <a:endParaRPr lang="en-GB" altLang="sr-Latn-RS" b="1" dirty="0">
              <a:solidFill>
                <a:srgbClr val="FF0000"/>
              </a:solidFill>
              <a:latin typeface="Sakkal Majalla" panose="02000000000000000000" pitchFamily="2" charset="-78"/>
              <a:cs typeface="Sakkal Majalla" panose="02000000000000000000" pitchFamily="2" charset="-78"/>
            </a:endParaRPr>
          </a:p>
        </p:txBody>
      </p:sp>
      <p:sp>
        <p:nvSpPr>
          <p:cNvPr id="54275" name="Title 2">
            <a:extLst>
              <a:ext uri="{FF2B5EF4-FFF2-40B4-BE49-F238E27FC236}">
                <a16:creationId xmlns:a16="http://schemas.microsoft.com/office/drawing/2014/main" xmlns="" id="{6189DC96-77B3-4FE3-95E5-080A6E4A25A0}"/>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معلومات إضافية</a:t>
            </a:r>
            <a:endParaRPr lang="en-US" altLang="en-US" b="1" dirty="0">
              <a:latin typeface="Sakkal Majalla" panose="02000000000000000000" pitchFamily="2" charset="-78"/>
              <a:cs typeface="Sakkal Majalla" panose="02000000000000000000" pitchFamily="2" charset="-78"/>
            </a:endParaRPr>
          </a:p>
        </p:txBody>
      </p:sp>
      <p:sp>
        <p:nvSpPr>
          <p:cNvPr id="54276" name="Slide Number Placeholder 1">
            <a:extLst>
              <a:ext uri="{FF2B5EF4-FFF2-40B4-BE49-F238E27FC236}">
                <a16:creationId xmlns:a16="http://schemas.microsoft.com/office/drawing/2014/main" xmlns=""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xmlns=""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تقديم معلومات عن مرحلة التحقيق في </a:t>
            </a:r>
            <a:r>
              <a:rPr lang="ar-SY" altLang="sr-Latn-RS" dirty="0" smtClean="0">
                <a:latin typeface="Sakkal Majalla" panose="02000000000000000000" pitchFamily="2" charset="-78"/>
                <a:cs typeface="Sakkal Majalla" panose="02000000000000000000" pitchFamily="2" charset="-78"/>
              </a:rPr>
              <a:t>أتلانتيس وعن كيفية </a:t>
            </a:r>
            <a:r>
              <a:rPr lang="ar-SY" altLang="sr-Latn-RS" dirty="0">
                <a:latin typeface="Sakkal Majalla" panose="02000000000000000000" pitchFamily="2" charset="-78"/>
                <a:cs typeface="Sakkal Majalla" panose="02000000000000000000" pitchFamily="2" charset="-78"/>
              </a:rPr>
              <a:t>استخدام البيانات المراد تأمينها في </a:t>
            </a:r>
            <a:r>
              <a:rPr lang="ar-SY" altLang="sr-Latn-RS" dirty="0" smtClean="0">
                <a:latin typeface="Sakkal Majalla" panose="02000000000000000000" pitchFamily="2" charset="-78"/>
                <a:cs typeface="Sakkal Majalla" panose="02000000000000000000" pitchFamily="2" charset="-78"/>
              </a:rPr>
              <a:t>أتلانتيس</a:t>
            </a:r>
            <a:endParaRPr lang="fr-FR" altLang="sr-Latn-RS" dirty="0">
              <a:latin typeface="Sakkal Majalla" panose="02000000000000000000" pitchFamily="2" charset="-78"/>
              <a:cs typeface="Sakkal Majalla" panose="02000000000000000000" pitchFamily="2" charset="-78"/>
            </a:endParaRPr>
          </a:p>
          <a:p>
            <a:pPr marL="0" indent="0" algn="just" rtl="1" eaLnBrk="1" hangingPunct="1">
              <a:buNone/>
            </a:pPr>
            <a:endParaRPr lang="ar-SY" altLang="sr-Latn-RS" dirty="0" smtClean="0">
              <a:latin typeface="Sakkal Majalla" panose="02000000000000000000" pitchFamily="2" charset="-78"/>
              <a:cs typeface="Sakkal Majalla" panose="02000000000000000000" pitchFamily="2" charset="-78"/>
            </a:endParaRPr>
          </a:p>
          <a:p>
            <a:pPr marL="0" indent="0" algn="ctr" rtl="1" eaLnBrk="1" hangingPunct="1">
              <a:buNone/>
            </a:pPr>
            <a:r>
              <a:rPr lang="ar-SY" altLang="sr-Latn-RS" dirty="0" smtClean="0">
                <a:latin typeface="Sakkal Majalla" panose="02000000000000000000" pitchFamily="2" charset="-78"/>
                <a:cs typeface="Sakkal Majalla" panose="02000000000000000000" pitchFamily="2" charset="-78"/>
              </a:rPr>
              <a:t>لكن</a:t>
            </a:r>
            <a:endParaRPr lang="ar-SY" altLang="sr-Latn-RS" dirty="0">
              <a:latin typeface="Sakkal Majalla" panose="02000000000000000000" pitchFamily="2" charset="-78"/>
              <a:cs typeface="Sakkal Majalla" panose="02000000000000000000" pitchFamily="2" charset="-78"/>
            </a:endParaRP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سيصدر الأمر بعد </a:t>
            </a:r>
            <a:r>
              <a:rPr lang="ar-SY" altLang="sr-Latn-RS" dirty="0">
                <a:latin typeface="Sakkal Majalla" panose="02000000000000000000" pitchFamily="2" charset="-78"/>
                <a:cs typeface="Sakkal Majalla" panose="02000000000000000000" pitchFamily="2" charset="-78"/>
              </a:rPr>
              <a:t>هذه الجلسة. </a:t>
            </a:r>
            <a:r>
              <a:rPr lang="ar-SY" altLang="sr-Latn-RS" dirty="0" smtClean="0">
                <a:latin typeface="Sakkal Majalla" panose="02000000000000000000" pitchFamily="2" charset="-78"/>
                <a:cs typeface="Sakkal Majalla" panose="02000000000000000000" pitchFamily="2" charset="-78"/>
              </a:rPr>
              <a:t>ويجوز تقديم المعلومات </a:t>
            </a:r>
            <a:r>
              <a:rPr lang="ar-SY" altLang="sr-Latn-RS" dirty="0">
                <a:latin typeface="Sakkal Majalla" panose="02000000000000000000" pitchFamily="2" charset="-78"/>
                <a:cs typeface="Sakkal Majalla" panose="02000000000000000000" pitchFamily="2" charset="-78"/>
              </a:rPr>
              <a:t>في وقت لاحق</a:t>
            </a:r>
            <a:r>
              <a:rPr lang="ar-SY" altLang="sr-Latn-RS" dirty="0" smtClean="0">
                <a:latin typeface="Sakkal Majalla" panose="02000000000000000000" pitchFamily="2" charset="-78"/>
                <a:cs typeface="Sakkal Majalla" panose="02000000000000000000" pitchFamily="2" charset="-78"/>
              </a:rPr>
              <a:t>.</a:t>
            </a:r>
            <a:endParaRPr lang="en-US" altLang="sr-Latn-RS" dirty="0">
              <a:latin typeface="Sakkal Majalla" panose="02000000000000000000" pitchFamily="2" charset="-78"/>
              <a:cs typeface="Sakkal Majalla" panose="02000000000000000000" pitchFamily="2" charset="-78"/>
            </a:endParaRPr>
          </a:p>
        </p:txBody>
      </p:sp>
      <p:sp>
        <p:nvSpPr>
          <p:cNvPr id="54275" name="Title 2">
            <a:extLst>
              <a:ext uri="{FF2B5EF4-FFF2-40B4-BE49-F238E27FC236}">
                <a16:creationId xmlns:a16="http://schemas.microsoft.com/office/drawing/2014/main" xmlns="" id="{6189DC96-77B3-4FE3-95E5-080A6E4A25A0}"/>
              </a:ext>
            </a:extLst>
          </p:cNvPr>
          <p:cNvSpPr>
            <a:spLocks noGrp="1"/>
          </p:cNvSpPr>
          <p:nvPr>
            <p:ph type="title"/>
          </p:nvPr>
        </p:nvSpPr>
        <p:spPr/>
        <p:txBody>
          <a:bodyPr/>
          <a:lstStyle/>
          <a:p>
            <a:pPr rtl="1"/>
            <a:r>
              <a:rPr lang="ar-SY" altLang="en-US" b="1" dirty="0" smtClean="0">
                <a:latin typeface="Sakkal Majalla" panose="02000000000000000000" pitchFamily="2" charset="-78"/>
                <a:cs typeface="Sakkal Majalla" panose="02000000000000000000" pitchFamily="2" charset="-78"/>
              </a:rPr>
              <a:t>دراسة حالة: معلومات إضافية</a:t>
            </a:r>
            <a:endParaRPr lang="en-US" altLang="en-US" b="1" dirty="0"/>
          </a:p>
        </p:txBody>
      </p:sp>
      <p:sp>
        <p:nvSpPr>
          <p:cNvPr id="54276" name="Slide Number Placeholder 1">
            <a:extLst>
              <a:ext uri="{FF2B5EF4-FFF2-40B4-BE49-F238E27FC236}">
                <a16:creationId xmlns:a16="http://schemas.microsoft.com/office/drawing/2014/main" xmlns=""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25</a:t>
            </a:fld>
            <a:endParaRPr lang="en-US" altLang="en-US" sz="1200">
              <a:solidFill>
                <a:srgbClr val="898989"/>
              </a:solidFill>
            </a:endParaRPr>
          </a:p>
        </p:txBody>
      </p:sp>
    </p:spTree>
    <p:extLst>
      <p:ext uri="{BB962C8B-B14F-4D97-AF65-F5344CB8AC3E}">
        <p14:creationId xmlns:p14="http://schemas.microsoft.com/office/powerpoint/2010/main" val="167613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xmlns="" id="{560FD416-F902-4792-A0A9-0B214AEAA4BE}"/>
              </a:ext>
            </a:extLst>
          </p:cNvPr>
          <p:cNvSpPr>
            <a:spLocks noGrp="1"/>
          </p:cNvSpPr>
          <p:nvPr>
            <p:ph type="title"/>
          </p:nvPr>
        </p:nvSpPr>
        <p:spPr>
          <a:xfrm>
            <a:off x="457200" y="2762250"/>
            <a:ext cx="8229600" cy="1524742"/>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a:t>
            </a:r>
            <a:r>
              <a:rPr lang="ar-SY" altLang="sr-Latn-RS" sz="5400" b="1" dirty="0" smtClean="0">
                <a:solidFill>
                  <a:srgbClr val="000000"/>
                </a:solidFill>
                <a:latin typeface="Sakkal Majalla" panose="02000000000000000000" pitchFamily="2" charset="-78"/>
                <a:cs typeface="Sakkal Majalla" panose="02000000000000000000" pitchFamily="2" charset="-78"/>
              </a:rPr>
              <a:t>الثالث</a:t>
            </a:r>
            <a:r>
              <a:rPr lang="ar-SY" altLang="sr-Latn-RS" sz="5400" b="1" dirty="0">
                <a:solidFill>
                  <a:srgbClr val="000000"/>
                </a:solidFill>
                <a:latin typeface="Sakkal Majalla" panose="02000000000000000000" pitchFamily="2" charset="-78"/>
                <a:cs typeface="Sakkal Majalla" panose="02000000000000000000" pitchFamily="2" charset="-78"/>
              </a:rPr>
              <a:t/>
            </a:r>
            <a:br>
              <a:rPr lang="ar-SY" altLang="sr-Latn-RS" sz="5400" b="1" dirty="0">
                <a:solidFill>
                  <a:srgbClr val="000000"/>
                </a:solidFill>
                <a:latin typeface="Sakkal Majalla" panose="02000000000000000000" pitchFamily="2" charset="-78"/>
                <a:cs typeface="Sakkal Majalla" panose="02000000000000000000" pitchFamily="2" charset="-78"/>
              </a:rPr>
            </a:br>
            <a:r>
              <a:rPr lang="ar-SY" altLang="sr-Latn-RS" sz="5400" b="1" dirty="0" smtClean="0">
                <a:solidFill>
                  <a:srgbClr val="000000"/>
                </a:solidFill>
                <a:latin typeface="Sakkal Majalla" panose="02000000000000000000" pitchFamily="2" charset="-78"/>
                <a:cs typeface="Sakkal Majalla" panose="02000000000000000000" pitchFamily="2" charset="-78"/>
              </a:rPr>
              <a:t>المهارات القضائية</a:t>
            </a:r>
            <a:endParaRPr lang="en-GB" altLang="sr-Latn-RS" sz="5400" b="1" dirty="0"/>
          </a:p>
        </p:txBody>
      </p:sp>
      <p:pic>
        <p:nvPicPr>
          <p:cNvPr id="56323" name="Picture 3">
            <a:extLst>
              <a:ext uri="{FF2B5EF4-FFF2-40B4-BE49-F238E27FC236}">
                <a16:creationId xmlns:a16="http://schemas.microsoft.com/office/drawing/2014/main" xmlns=""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xmlns=""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26</a:t>
            </a:fld>
            <a:endParaRPr lang="en-US" altLang="fr-FR" sz="1200">
              <a:solidFill>
                <a:srgbClr val="898989"/>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xmlns=""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smtClean="0">
                <a:latin typeface="Sakkal Majalla" panose="02000000000000000000" pitchFamily="2" charset="-78"/>
                <a:cs typeface="Sakkal Majalla" panose="02000000000000000000" pitchFamily="2" charset="-78"/>
              </a:rPr>
              <a:t>تشكل الجريمة فائقة التقنية مجالا متخصصا</a:t>
            </a: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eaLnBrk="1" hangingPunct="1"/>
            <a:endParaRPr lang="en-US"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هل المهارات القضائية المرتبطة بالجريمة عالية التقنية/الجريمة الإلكترونية مختلفة عن المهارات القضائية العادية؟</a:t>
            </a:r>
          </a:p>
        </p:txBody>
      </p:sp>
      <p:sp>
        <p:nvSpPr>
          <p:cNvPr id="58371" name="Title 2">
            <a:extLst>
              <a:ext uri="{FF2B5EF4-FFF2-40B4-BE49-F238E27FC236}">
                <a16:creationId xmlns:a16="http://schemas.microsoft.com/office/drawing/2014/main" xmlns="" id="{263F2E40-FB88-4BED-860C-FB149E9316D9}"/>
              </a:ext>
            </a:extLst>
          </p:cNvPr>
          <p:cNvSpPr>
            <a:spLocks noGrp="1"/>
          </p:cNvSpPr>
          <p:nvPr>
            <p:ph type="title"/>
          </p:nvPr>
        </p:nvSpPr>
        <p:spPr>
          <a:xfrm>
            <a:off x="457200" y="150813"/>
            <a:ext cx="8229600" cy="1143000"/>
          </a:xfrm>
        </p:spPr>
        <p:txBody>
          <a:bodyPr/>
          <a:lstStyle/>
          <a:p>
            <a:pPr rtl="1"/>
            <a:r>
              <a:rPr lang="ar-SY" altLang="sr-Latn-RS" sz="5400"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sz="5400" b="1" dirty="0"/>
          </a:p>
        </p:txBody>
      </p:sp>
      <p:sp>
        <p:nvSpPr>
          <p:cNvPr id="58372" name="Slide Number Placeholder 1">
            <a:extLst>
              <a:ext uri="{FF2B5EF4-FFF2-40B4-BE49-F238E27FC236}">
                <a16:creationId xmlns:a16="http://schemas.microsoft.com/office/drawing/2014/main" xmlns=""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xmlns=""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008496"/>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350838" y="1959429"/>
            <a:ext cx="7569200" cy="38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latin typeface="Sakkal Majalla" panose="02000000000000000000" pitchFamily="2" charset="-78"/>
              <a:cs typeface="Sakkal Majalla" panose="02000000000000000000" pitchFamily="2" charset="-78"/>
            </a:endParaRPr>
          </a:p>
          <a:p>
            <a:pPr algn="just" eaLnBrk="1" hangingPunct="1">
              <a:defRPr/>
            </a:pPr>
            <a:endParaRPr lang="en-US" altLang="sr-Latn-RS" sz="3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smtClean="0">
                <a:latin typeface="Sakkal Majalla" panose="02000000000000000000" pitchFamily="2" charset="-78"/>
                <a:cs typeface="Sakkal Majalla" panose="02000000000000000000" pitchFamily="2" charset="-78"/>
              </a:rPr>
              <a:t>بشكل عام، لا – لكن:</a:t>
            </a:r>
          </a:p>
          <a:p>
            <a:pPr marL="0" indent="0" algn="just"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a:p>
            <a:pPr marL="0" indent="0" algn="ctr" rtl="1" eaLnBrk="1" hangingPunct="1">
              <a:buFont typeface="Arial" panose="020B0604020202020204" pitchFamily="34" charset="0"/>
              <a:buNone/>
              <a:defRPr/>
            </a:pPr>
            <a:r>
              <a:rPr lang="ar-SY" altLang="sr-Latn-RS" sz="3000" dirty="0" smtClean="0">
                <a:latin typeface="Sakkal Majalla" panose="02000000000000000000" pitchFamily="2" charset="-78"/>
                <a:cs typeface="Sakkal Majalla" panose="02000000000000000000" pitchFamily="2" charset="-78"/>
              </a:rPr>
              <a:t>ثمة حاجة إلى التأكيد على بعض الجوانب ومواءمة بعض المهارات مع الجرائم فائقة التقنية</a:t>
            </a:r>
          </a:p>
        </p:txBody>
      </p:sp>
      <p:sp>
        <p:nvSpPr>
          <p:cNvPr id="60419" name="Title 2">
            <a:extLst>
              <a:ext uri="{FF2B5EF4-FFF2-40B4-BE49-F238E27FC236}">
                <a16:creationId xmlns:a16="http://schemas.microsoft.com/office/drawing/2014/main" xmlns="" id="{644CC4FE-26EF-44D9-B2B2-57193B2ADDA2}"/>
              </a:ext>
            </a:extLst>
          </p:cNvPr>
          <p:cNvSpPr>
            <a:spLocks noGrp="1"/>
          </p:cNvSpPr>
          <p:nvPr>
            <p:ph type="title"/>
          </p:nvPr>
        </p:nvSpPr>
        <p:spPr>
          <a:xfrm>
            <a:off x="457200" y="477838"/>
            <a:ext cx="8229600" cy="1143000"/>
          </a:xfrm>
        </p:spPr>
        <p:txBody>
          <a:bodyPr/>
          <a:lstStyle/>
          <a:p>
            <a:pPr rtl="1"/>
            <a:r>
              <a:rPr lang="ar-SY" altLang="en-US" b="1" dirty="0" smtClean="0">
                <a:latin typeface="Sakkal Majalla" panose="02000000000000000000" pitchFamily="2" charset="-78"/>
                <a:cs typeface="Sakkal Majalla" panose="02000000000000000000" pitchFamily="2" charset="-78"/>
              </a:rPr>
              <a:t>المهارات القضائية المرتبطة بجلسات الاستماع للطلبات الخاصة بالأدلة الإلكترونية</a:t>
            </a:r>
            <a:r>
              <a:rPr lang="en-US" altLang="en-US" b="1" dirty="0" smtClean="0">
                <a:latin typeface="Sakkal Majalla" panose="02000000000000000000" pitchFamily="2" charset="-78"/>
                <a:cs typeface="Sakkal Majalla" panose="02000000000000000000" pitchFamily="2" charset="-78"/>
              </a:rPr>
              <a:t> </a:t>
            </a:r>
            <a:endParaRPr lang="en-US" altLang="en-US" b="1" dirty="0">
              <a:latin typeface="Sakkal Majalla" panose="02000000000000000000" pitchFamily="2" charset="-78"/>
              <a:cs typeface="Sakkal Majalla" panose="02000000000000000000" pitchFamily="2" charset="-78"/>
            </a:endParaRPr>
          </a:p>
        </p:txBody>
      </p:sp>
      <p:sp>
        <p:nvSpPr>
          <p:cNvPr id="60420" name="Slide Number Placeholder 1">
            <a:extLst>
              <a:ext uri="{FF2B5EF4-FFF2-40B4-BE49-F238E27FC236}">
                <a16:creationId xmlns:a16="http://schemas.microsoft.com/office/drawing/2014/main" xmlns=""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xmlns="" id="{54D0825A-7939-4AFA-A53A-4C92A478A535}"/>
              </a:ext>
            </a:extLst>
          </p:cNvPr>
          <p:cNvSpPr txBox="1">
            <a:spLocks/>
          </p:cNvSpPr>
          <p:nvPr/>
        </p:nvSpPr>
        <p:spPr bwMode="auto">
          <a:xfrm>
            <a:off x="457200" y="973778"/>
            <a:ext cx="7569200" cy="5565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تتضمن الأمثلة الجيدة التي استخدمت في الدورات التدريبية القضائية ما يلي:</a:t>
            </a:r>
          </a:p>
        </p:txBody>
      </p:sp>
      <p:sp>
        <p:nvSpPr>
          <p:cNvPr id="62467" name="Title 2">
            <a:extLst>
              <a:ext uri="{FF2B5EF4-FFF2-40B4-BE49-F238E27FC236}">
                <a16:creationId xmlns:a16="http://schemas.microsoft.com/office/drawing/2014/main" xmlns="" id="{2F223147-C3AB-4C4C-A893-6AA2E621F18A}"/>
              </a:ext>
            </a:extLst>
          </p:cNvPr>
          <p:cNvSpPr>
            <a:spLocks noGrp="1"/>
          </p:cNvSpPr>
          <p:nvPr>
            <p:ph type="title"/>
          </p:nvPr>
        </p:nvSpPr>
        <p:spPr>
          <a:xfrm>
            <a:off x="457200" y="8309"/>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2468" name="Slide Number Placeholder 1">
            <a:extLst>
              <a:ext uri="{FF2B5EF4-FFF2-40B4-BE49-F238E27FC236}">
                <a16:creationId xmlns:a16="http://schemas.microsoft.com/office/drawing/2014/main" xmlns=""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pic>
        <p:nvPicPr>
          <p:cNvPr id="62469" name="Picture 5">
            <a:extLst>
              <a:ext uri="{FF2B5EF4-FFF2-40B4-BE49-F238E27FC236}">
                <a16:creationId xmlns:a16="http://schemas.microsoft.com/office/drawing/2014/main" xmlns=""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0694" y="2036763"/>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xmlns="" id="{227B0D63-E573-4D6F-8319-68F03790F0E9}"/>
              </a:ext>
            </a:extLst>
          </p:cNvPr>
          <p:cNvSpPr>
            <a:spLocks noGrp="1"/>
          </p:cNvSpPr>
          <p:nvPr>
            <p:ph type="title" idx="4294967295"/>
          </p:nvPr>
        </p:nvSpPr>
        <p:spPr>
          <a:xfrm>
            <a:off x="457200" y="274638"/>
            <a:ext cx="8229600" cy="773112"/>
          </a:xfrm>
        </p:spPr>
        <p:txBody>
          <a:bodyPr/>
          <a:lstStyle/>
          <a:p>
            <a:pPr rtl="1" eaLnBrk="1" hangingPunct="1"/>
            <a:r>
              <a:rPr lang="ar-SY" altLang="en-US" b="1" dirty="0">
                <a:latin typeface="Sakkal Majalla" pitchFamily="2" charset="-78"/>
                <a:cs typeface="Sakkal Majalla" pitchFamily="2" charset="-78"/>
              </a:rPr>
              <a:t>أهداف الحصة</a:t>
            </a:r>
            <a:endParaRPr lang="en-GB" altLang="sr-Latn-RS" b="1" dirty="0"/>
          </a:p>
        </p:txBody>
      </p:sp>
      <p:sp>
        <p:nvSpPr>
          <p:cNvPr id="4" name="Content Placeholder 2">
            <a:extLst>
              <a:ext uri="{FF2B5EF4-FFF2-40B4-BE49-F238E27FC236}">
                <a16:creationId xmlns:a16="http://schemas.microsoft.com/office/drawing/2014/main" xmlns=""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r>
              <a:rPr lang="ar-SY" sz="3600" dirty="0">
                <a:latin typeface="Sakkal Majalla" panose="02000000000000000000" pitchFamily="2" charset="-78"/>
                <a:cs typeface="Sakkal Majalla" panose="02000000000000000000" pitchFamily="2" charset="-78"/>
              </a:rPr>
              <a:t>في نهاية هذه الحصة، سيكون المشاركون قادرين على</a:t>
            </a:r>
            <a:r>
              <a:rPr lang="ar-SY" sz="3600" dirty="0" smtClean="0">
                <a:latin typeface="Sakkal Majalla" panose="02000000000000000000" pitchFamily="2" charset="-78"/>
                <a:cs typeface="Sakkal Majalla" panose="02000000000000000000" pitchFamily="2" charset="-78"/>
              </a:rPr>
              <a:t>:</a:t>
            </a:r>
          </a:p>
          <a:p>
            <a:pPr algn="just" rtl="1"/>
            <a:endParaRPr lang="fr-FR" sz="1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التعرف </a:t>
            </a:r>
            <a:r>
              <a:rPr lang="ar-SA" sz="2800" dirty="0">
                <a:latin typeface="Sakkal Majalla" panose="02000000000000000000" pitchFamily="2" charset="-78"/>
                <a:cs typeface="Sakkal Majalla" panose="02000000000000000000" pitchFamily="2" charset="-78"/>
              </a:rPr>
              <a:t>على اعتبارات مختلفة ذات الصلة </a:t>
            </a:r>
            <a:r>
              <a:rPr lang="ar-SY" sz="2800" dirty="0" smtClean="0">
                <a:latin typeface="Sakkal Majalla" panose="02000000000000000000" pitchFamily="2" charset="-78"/>
                <a:cs typeface="Sakkal Majalla" panose="02000000000000000000" pitchFamily="2" charset="-78"/>
              </a:rPr>
              <a:t>بالبث في الطلبات و</a:t>
            </a:r>
            <a:r>
              <a:rPr lang="ar-SA" sz="2800" dirty="0" smtClean="0">
                <a:latin typeface="Sakkal Majalla" panose="02000000000000000000" pitchFamily="2" charset="-78"/>
                <a:cs typeface="Sakkal Majalla" panose="02000000000000000000" pitchFamily="2" charset="-78"/>
              </a:rPr>
              <a:t>إجراء </a:t>
            </a:r>
            <a:r>
              <a:rPr lang="ar-SA" sz="2800" dirty="0">
                <a:latin typeface="Sakkal Majalla" panose="02000000000000000000" pitchFamily="2" charset="-78"/>
                <a:cs typeface="Sakkal Majalla" panose="02000000000000000000" pitchFamily="2" charset="-78"/>
              </a:rPr>
              <a:t>جلسات الاستماع بشأن </a:t>
            </a:r>
            <a:r>
              <a:rPr lang="ar-SY" sz="2800" dirty="0" smtClean="0">
                <a:latin typeface="Sakkal Majalla" panose="02000000000000000000" pitchFamily="2" charset="-78"/>
                <a:cs typeface="Sakkal Majalla" panose="02000000000000000000" pitchFamily="2" charset="-78"/>
              </a:rPr>
              <a:t>ال</a:t>
            </a:r>
            <a:r>
              <a:rPr lang="ar-SA" sz="2800" dirty="0" smtClean="0">
                <a:latin typeface="Sakkal Majalla" panose="02000000000000000000" pitchFamily="2" charset="-78"/>
                <a:cs typeface="Sakkal Majalla" panose="02000000000000000000" pitchFamily="2" charset="-78"/>
              </a:rPr>
              <a:t>سلطات </a:t>
            </a:r>
            <a:r>
              <a:rPr lang="ar-SY" sz="2800" dirty="0" smtClean="0">
                <a:latin typeface="Sakkal Majalla" panose="02000000000000000000" pitchFamily="2" charset="-78"/>
                <a:cs typeface="Sakkal Majalla" panose="02000000000000000000" pitchFamily="2" charset="-78"/>
              </a:rPr>
              <a:t>التحقيقية</a:t>
            </a: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شرح </a:t>
            </a:r>
            <a:r>
              <a:rPr lang="ar-SA" sz="2800" dirty="0">
                <a:latin typeface="Sakkal Majalla" panose="02000000000000000000" pitchFamily="2" charset="-78"/>
                <a:cs typeface="Sakkal Majalla" panose="02000000000000000000" pitchFamily="2" charset="-78"/>
              </a:rPr>
              <a:t>الشروط والضمانات الإجرائية </a:t>
            </a:r>
            <a:r>
              <a:rPr lang="ar-SY" sz="2800" dirty="0" smtClean="0">
                <a:latin typeface="Sakkal Majalla" panose="02000000000000000000" pitchFamily="2" charset="-78"/>
                <a:cs typeface="Sakkal Majalla" panose="02000000000000000000" pitchFamily="2" charset="-78"/>
              </a:rPr>
              <a:t>التي ينبغي مراعاتها عند البث في الطلبات أو إجراء جلسات الاستماع</a:t>
            </a:r>
          </a:p>
          <a:p>
            <a:pPr marL="0" lvl="0" indent="0" algn="just" rtl="1"/>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تحديد </a:t>
            </a:r>
            <a:r>
              <a:rPr lang="ar-SA" sz="2800" dirty="0">
                <a:latin typeface="Sakkal Majalla" panose="02000000000000000000" pitchFamily="2" charset="-78"/>
                <a:cs typeface="Sakkal Majalla" panose="02000000000000000000" pitchFamily="2" charset="-78"/>
              </a:rPr>
              <a:t>المهارات القضائية الهامة التي يمكن تنفيذها من أجل </a:t>
            </a:r>
            <a:r>
              <a:rPr lang="ar-SY" sz="2800" dirty="0" smtClean="0">
                <a:latin typeface="Sakkal Majalla" panose="02000000000000000000" pitchFamily="2" charset="-78"/>
                <a:cs typeface="Sakkal Majalla" panose="02000000000000000000" pitchFamily="2" charset="-78"/>
              </a:rPr>
              <a:t>البث في الطلبات أو إجراء </a:t>
            </a:r>
            <a:r>
              <a:rPr lang="ar-SA" sz="2800" dirty="0" smtClean="0">
                <a:latin typeface="Sakkal Majalla" panose="02000000000000000000" pitchFamily="2" charset="-78"/>
                <a:cs typeface="Sakkal Majalla" panose="02000000000000000000" pitchFamily="2" charset="-78"/>
              </a:rPr>
              <a:t>جلس</a:t>
            </a:r>
            <a:r>
              <a:rPr lang="ar-SY" sz="2800" dirty="0" smtClean="0">
                <a:latin typeface="Sakkal Majalla" panose="02000000000000000000" pitchFamily="2" charset="-78"/>
                <a:cs typeface="Sakkal Majalla" panose="02000000000000000000" pitchFamily="2" charset="-78"/>
              </a:rPr>
              <a:t>ات </a:t>
            </a:r>
            <a:r>
              <a:rPr lang="ar-SA" sz="2800" dirty="0" smtClean="0">
                <a:latin typeface="Sakkal Majalla" panose="02000000000000000000" pitchFamily="2" charset="-78"/>
                <a:cs typeface="Sakkal Majalla" panose="02000000000000000000" pitchFamily="2" charset="-78"/>
              </a:rPr>
              <a:t> </a:t>
            </a:r>
            <a:r>
              <a:rPr lang="ar-SA" sz="2800" dirty="0">
                <a:latin typeface="Sakkal Majalla" panose="02000000000000000000" pitchFamily="2" charset="-78"/>
                <a:cs typeface="Sakkal Majalla" panose="02000000000000000000" pitchFamily="2" charset="-78"/>
              </a:rPr>
              <a:t>الاستماع </a:t>
            </a:r>
            <a:r>
              <a:rPr lang="ar-SY" sz="2800" dirty="0" smtClean="0">
                <a:latin typeface="Sakkal Majalla" panose="02000000000000000000" pitchFamily="2" charset="-78"/>
                <a:cs typeface="Sakkal Majalla" panose="02000000000000000000" pitchFamily="2" charset="-78"/>
              </a:rPr>
              <a:t>بشكل </a:t>
            </a:r>
            <a:r>
              <a:rPr lang="ar-SA" sz="2800" dirty="0" smtClean="0">
                <a:latin typeface="Sakkal Majalla" panose="02000000000000000000" pitchFamily="2" charset="-78"/>
                <a:cs typeface="Sakkal Majalla" panose="02000000000000000000" pitchFamily="2" charset="-78"/>
              </a:rPr>
              <a:t>فعال</a:t>
            </a:r>
            <a:endParaRPr lang="ar-SY" sz="2800" dirty="0" smtClean="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endParaRPr lang="ar-SY" sz="28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sz="2800" dirty="0" smtClean="0">
                <a:latin typeface="Sakkal Majalla" panose="02000000000000000000" pitchFamily="2" charset="-78"/>
                <a:cs typeface="Sakkal Majalla" panose="02000000000000000000" pitchFamily="2" charset="-78"/>
              </a:rPr>
              <a:t>فهم </a:t>
            </a:r>
            <a:r>
              <a:rPr lang="ar-SY" sz="2800" dirty="0" smtClean="0">
                <a:latin typeface="Sakkal Majalla" panose="02000000000000000000" pitchFamily="2" charset="-78"/>
                <a:cs typeface="Sakkal Majalla" panose="02000000000000000000" pitchFamily="2" charset="-78"/>
              </a:rPr>
              <a:t>طريقة ترخيص </a:t>
            </a:r>
            <a:r>
              <a:rPr lang="ar-SA" sz="2800" dirty="0" smtClean="0">
                <a:latin typeface="Sakkal Majalla" panose="02000000000000000000" pitchFamily="2" charset="-78"/>
                <a:cs typeface="Sakkal Majalla" panose="02000000000000000000" pitchFamily="2" charset="-78"/>
              </a:rPr>
              <a:t>السلطات </a:t>
            </a:r>
            <a:r>
              <a:rPr lang="ar-SY" sz="2800" dirty="0" smtClean="0">
                <a:latin typeface="Sakkal Majalla" panose="02000000000000000000" pitchFamily="2" charset="-78"/>
                <a:cs typeface="Sakkal Majalla" panose="02000000000000000000" pitchFamily="2" charset="-78"/>
              </a:rPr>
              <a:t>التحقيقية </a:t>
            </a:r>
            <a:r>
              <a:rPr lang="ar-SA" sz="2800" dirty="0" smtClean="0">
                <a:latin typeface="Sakkal Majalla" panose="02000000000000000000" pitchFamily="2" charset="-78"/>
                <a:cs typeface="Sakkal Majalla" panose="02000000000000000000" pitchFamily="2" charset="-78"/>
              </a:rPr>
              <a:t>المتعلقة </a:t>
            </a:r>
            <a:r>
              <a:rPr lang="ar-SA" sz="2800" dirty="0">
                <a:latin typeface="Sakkal Majalla" panose="02000000000000000000" pitchFamily="2" charset="-78"/>
                <a:cs typeface="Sakkal Majalla" panose="02000000000000000000" pitchFamily="2" charset="-78"/>
              </a:rPr>
              <a:t>بالأدلة </a:t>
            </a:r>
            <a:r>
              <a:rPr lang="ar-SA" sz="2800" dirty="0" smtClean="0">
                <a:latin typeface="Sakkal Majalla" panose="02000000000000000000" pitchFamily="2" charset="-78"/>
                <a:cs typeface="Sakkal Majalla" panose="02000000000000000000" pitchFamily="2" charset="-78"/>
              </a:rPr>
              <a:t>الإلكترونية</a:t>
            </a:r>
            <a:endParaRPr lang="pt-PT" sz="28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xmlns=""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rtl="1" eaLnBrk="1" hangingPunct="1">
              <a:buNone/>
              <a:defRPr/>
            </a:pPr>
            <a:r>
              <a:rPr lang="ar-SY" altLang="en-US" b="1" dirty="0">
                <a:latin typeface="Sakkal Majalla" panose="02000000000000000000" pitchFamily="2" charset="-78"/>
                <a:cs typeface="Sakkal Majalla" panose="02000000000000000000" pitchFamily="2" charset="-78"/>
              </a:rPr>
              <a:t>إطار المهارات والقدرات القضائية </a:t>
            </a:r>
            <a:endParaRPr lang="ar-SY" altLang="sr-Latn-RS" b="1" dirty="0" smtClean="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2600" dirty="0">
              <a:latin typeface="Sakkal Majalla" panose="02000000000000000000" pitchFamily="2" charset="-78"/>
              <a:cs typeface="Sakkal Majalla" panose="02000000000000000000" pitchFamily="2" charset="-78"/>
            </a:endParaRP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التواصل بفعالية</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العمل مع الآخرين</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امتلاك المعرفة وتطوريها</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استيعاب المعلومات</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ممارسة الاجتهاد القضائي</a:t>
            </a:r>
          </a:p>
          <a:p>
            <a:pPr algn="r" rtl="1" eaLnBrk="1" hangingPunct="1">
              <a:defRPr/>
            </a:pPr>
            <a:r>
              <a:rPr lang="ar-SY" altLang="sr-Latn-RS" sz="2600" dirty="0" smtClean="0">
                <a:latin typeface="Sakkal Majalla" panose="02000000000000000000" pitchFamily="2" charset="-78"/>
                <a:cs typeface="Sakkal Majalla" panose="02000000000000000000" pitchFamily="2" charset="-78"/>
              </a:rPr>
              <a:t>تدبير العمل بفعالية</a:t>
            </a:r>
          </a:p>
        </p:txBody>
      </p:sp>
      <p:sp>
        <p:nvSpPr>
          <p:cNvPr id="64515" name="Title 2">
            <a:extLst>
              <a:ext uri="{FF2B5EF4-FFF2-40B4-BE49-F238E27FC236}">
                <a16:creationId xmlns:a16="http://schemas.microsoft.com/office/drawing/2014/main" xmlns="" id="{69A6B656-3F9B-4B94-859B-0F52E22F03AF}"/>
              </a:ext>
            </a:extLst>
          </p:cNvPr>
          <p:cNvSpPr>
            <a:spLocks noGrp="1"/>
          </p:cNvSpPr>
          <p:nvPr>
            <p:ph type="title"/>
          </p:nvPr>
        </p:nvSpPr>
        <p:spPr>
          <a:xfrm>
            <a:off x="457200" y="150813"/>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4516" name="Slide Number Placeholder 1">
            <a:extLst>
              <a:ext uri="{FF2B5EF4-FFF2-40B4-BE49-F238E27FC236}">
                <a16:creationId xmlns:a16="http://schemas.microsoft.com/office/drawing/2014/main" xmlns=""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algn="just" eaLnBrk="1" hangingPunct="1">
              <a:defRPr/>
            </a:pPr>
            <a:endParaRPr lang="en-US" altLang="sr-Latn-RS" sz="3600" dirty="0">
              <a:latin typeface="Sakkal Majalla" panose="02000000000000000000" pitchFamily="2" charset="-78"/>
              <a:cs typeface="Sakkal Majalla" panose="02000000000000000000" pitchFamily="2" charset="-78"/>
            </a:endParaRPr>
          </a:p>
          <a:p>
            <a:pPr marL="0" indent="0" algn="just" rtl="1" eaLnBrk="1" hangingPunct="1">
              <a:buNone/>
              <a:defRPr/>
            </a:pPr>
            <a:r>
              <a:rPr lang="ar-SY" altLang="sr-Latn-RS" sz="3600" dirty="0">
                <a:latin typeface="Sakkal Majalla" panose="02000000000000000000" pitchFamily="2" charset="-78"/>
                <a:cs typeface="Sakkal Majalla" panose="02000000000000000000" pitchFamily="2" charset="-78"/>
              </a:rPr>
              <a:t>كيف </a:t>
            </a:r>
            <a:r>
              <a:rPr lang="ar-SY" altLang="sr-Latn-RS" sz="3600" dirty="0" smtClean="0">
                <a:latin typeface="Sakkal Majalla" panose="02000000000000000000" pitchFamily="2" charset="-78"/>
                <a:cs typeface="Sakkal Majalla" panose="02000000000000000000" pitchFamily="2" charset="-78"/>
              </a:rPr>
              <a:t>يمكن الاستفادة من هذه </a:t>
            </a:r>
            <a:r>
              <a:rPr lang="ar-SY" altLang="sr-Latn-RS" sz="3600" dirty="0">
                <a:latin typeface="Sakkal Majalla" panose="02000000000000000000" pitchFamily="2" charset="-78"/>
                <a:cs typeface="Sakkal Majalla" panose="02000000000000000000" pitchFamily="2" charset="-78"/>
              </a:rPr>
              <a:t>المهارات </a:t>
            </a:r>
            <a:r>
              <a:rPr lang="ar-SY" altLang="sr-Latn-RS" sz="3600" dirty="0" smtClean="0">
                <a:latin typeface="Sakkal Majalla" panose="02000000000000000000" pitchFamily="2" charset="-78"/>
                <a:cs typeface="Sakkal Majalla" panose="02000000000000000000" pitchFamily="2" charset="-78"/>
              </a:rPr>
              <a:t>القضائية الأساسية وتطبيقها </a:t>
            </a:r>
            <a:r>
              <a:rPr lang="ar-SY" altLang="sr-Latn-RS" sz="3600" dirty="0">
                <a:latin typeface="Sakkal Majalla" panose="02000000000000000000" pitchFamily="2" charset="-78"/>
                <a:cs typeface="Sakkal Majalla" panose="02000000000000000000" pitchFamily="2" charset="-78"/>
              </a:rPr>
              <a:t>في مجال </a:t>
            </a:r>
            <a:r>
              <a:rPr lang="ar-SY" altLang="sr-Latn-RS" sz="3600" dirty="0" smtClean="0">
                <a:latin typeface="Sakkal Majalla" panose="02000000000000000000" pitchFamily="2" charset="-78"/>
                <a:cs typeface="Sakkal Majalla" panose="02000000000000000000" pitchFamily="2" charset="-78"/>
              </a:rPr>
              <a:t>الجريمة الإلكترونية فائقة التقنية؟</a:t>
            </a:r>
            <a:endParaRPr lang="ar-SY" altLang="sr-Latn-RS" sz="3600" dirty="0">
              <a:latin typeface="Sakkal Majalla" panose="02000000000000000000" pitchFamily="2" charset="-78"/>
              <a:cs typeface="Sakkal Majalla" panose="02000000000000000000" pitchFamily="2" charset="-78"/>
            </a:endParaRPr>
          </a:p>
          <a:p>
            <a:pPr marL="0" indent="0" algn="just" rtl="1" eaLnBrk="1" hangingPunct="1">
              <a:buFont typeface="Arial" panose="020B0604020202020204" pitchFamily="34" charset="0"/>
              <a:buNone/>
              <a:defRPr/>
            </a:pPr>
            <a:endParaRPr lang="ar-SY" altLang="sr-Latn-RS" sz="3600" dirty="0" smtClean="0">
              <a:latin typeface="Sakkal Majalla" panose="02000000000000000000" pitchFamily="2" charset="-78"/>
              <a:cs typeface="Sakkal Majalla" panose="02000000000000000000" pitchFamily="2" charset="-78"/>
            </a:endParaRPr>
          </a:p>
        </p:txBody>
      </p:sp>
      <p:sp>
        <p:nvSpPr>
          <p:cNvPr id="66563" name="Title 2">
            <a:extLst>
              <a:ext uri="{FF2B5EF4-FFF2-40B4-BE49-F238E27FC236}">
                <a16:creationId xmlns:a16="http://schemas.microsoft.com/office/drawing/2014/main" xmlns="" id="{548FED5B-6018-4A49-8CB6-5EE0C9AF3DBF}"/>
              </a:ext>
            </a:extLst>
          </p:cNvPr>
          <p:cNvSpPr>
            <a:spLocks noGrp="1"/>
          </p:cNvSpPr>
          <p:nvPr>
            <p:ph type="title"/>
          </p:nvPr>
        </p:nvSpPr>
        <p:spPr>
          <a:xfrm>
            <a:off x="457200" y="150813"/>
            <a:ext cx="8229600" cy="1143000"/>
          </a:xfrm>
        </p:spPr>
        <p:txBody>
          <a:bodyPr/>
          <a:lstStyle/>
          <a:p>
            <a:pPr rtl="1"/>
            <a:r>
              <a:rPr lang="ar-SY" altLang="sr-Latn-RS" b="1" dirty="0">
                <a:solidFill>
                  <a:srgbClr val="000000"/>
                </a:solidFill>
                <a:latin typeface="Sakkal Majalla" panose="02000000000000000000" pitchFamily="2" charset="-78"/>
                <a:cs typeface="Sakkal Majalla" panose="02000000000000000000" pitchFamily="2" charset="-78"/>
              </a:rPr>
              <a:t>المهارات القضائية</a:t>
            </a:r>
            <a:endParaRPr lang="en-US" altLang="en-US" b="1" dirty="0"/>
          </a:p>
        </p:txBody>
      </p:sp>
      <p:sp>
        <p:nvSpPr>
          <p:cNvPr id="66564" name="Slide Number Placeholder 1">
            <a:extLst>
              <a:ext uri="{FF2B5EF4-FFF2-40B4-BE49-F238E27FC236}">
                <a16:creationId xmlns:a16="http://schemas.microsoft.com/office/drawing/2014/main" xmlns=""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xmlns=""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ينبغي أن </a:t>
            </a:r>
            <a:r>
              <a:rPr lang="ar-SY" altLang="en-US" dirty="0">
                <a:latin typeface="Sakkal Majalla" panose="02000000000000000000" pitchFamily="2" charset="-78"/>
                <a:cs typeface="Sakkal Majalla" panose="02000000000000000000" pitchFamily="2" charset="-78"/>
              </a:rPr>
              <a:t>يتوقع القضاة أن يتواصل المدعي العام بشكل فعال</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يعتبر في غاية الأهمية أن يكون المدعي </a:t>
            </a:r>
            <a:r>
              <a:rPr lang="ar-SY" altLang="en-US" dirty="0">
                <a:latin typeface="Sakkal Majalla" panose="02000000000000000000" pitchFamily="2" charset="-78"/>
                <a:cs typeface="Sakkal Majalla" panose="02000000000000000000" pitchFamily="2" charset="-78"/>
              </a:rPr>
              <a:t>العام </a:t>
            </a:r>
            <a:r>
              <a:rPr lang="ar-SY" altLang="en-US" dirty="0" smtClean="0">
                <a:latin typeface="Sakkal Majalla" panose="02000000000000000000" pitchFamily="2" charset="-78"/>
                <a:cs typeface="Sakkal Majalla" panose="02000000000000000000" pitchFamily="2" charset="-78"/>
              </a:rPr>
              <a:t>قادرا على فهم </a:t>
            </a:r>
            <a:r>
              <a:rPr lang="ar-SY" altLang="en-US" dirty="0">
                <a:latin typeface="Sakkal Majalla" panose="02000000000000000000" pitchFamily="2" charset="-78"/>
                <a:cs typeface="Sakkal Majalla" panose="02000000000000000000" pitchFamily="2" charset="-78"/>
              </a:rPr>
              <a:t>ما إذا كان </a:t>
            </a:r>
            <a:r>
              <a:rPr lang="ar-SY" altLang="en-US" dirty="0" smtClean="0">
                <a:latin typeface="Sakkal Majalla" panose="02000000000000000000" pitchFamily="2" charset="-78"/>
                <a:cs typeface="Sakkal Majalla" panose="02000000000000000000" pitchFamily="2" charset="-78"/>
              </a:rPr>
              <a:t>ما يقوله مفهوما </a:t>
            </a:r>
            <a:r>
              <a:rPr lang="ar-SY" altLang="en-US" dirty="0">
                <a:latin typeface="Sakkal Majalla" panose="02000000000000000000" pitchFamily="2" charset="-78"/>
                <a:cs typeface="Sakkal Majalla" panose="02000000000000000000" pitchFamily="2" charset="-78"/>
              </a:rPr>
              <a:t>أم </a:t>
            </a:r>
            <a:r>
              <a:rPr lang="ar-SY" altLang="en-US" dirty="0" smtClean="0">
                <a:latin typeface="Sakkal Majalla" panose="02000000000000000000" pitchFamily="2" charset="-78"/>
                <a:cs typeface="Sakkal Majalla" panose="02000000000000000000" pitchFamily="2" charset="-78"/>
              </a:rPr>
              <a:t>لا</a:t>
            </a:r>
          </a:p>
        </p:txBody>
      </p:sp>
      <p:sp>
        <p:nvSpPr>
          <p:cNvPr id="68611" name="Title 2">
            <a:extLst>
              <a:ext uri="{FF2B5EF4-FFF2-40B4-BE49-F238E27FC236}">
                <a16:creationId xmlns:a16="http://schemas.microsoft.com/office/drawing/2014/main" xmlns="" id="{D7DCC5BA-25B8-42D6-AB8F-A990527A02F9}"/>
              </a:ext>
            </a:extLst>
          </p:cNvPr>
          <p:cNvSpPr>
            <a:spLocks noGrp="1"/>
          </p:cNvSpPr>
          <p:nvPr>
            <p:ph type="title"/>
          </p:nvPr>
        </p:nvSpPr>
        <p:spPr>
          <a:xfrm>
            <a:off x="457200" y="150813"/>
            <a:ext cx="8229600" cy="1143000"/>
          </a:xfrm>
        </p:spPr>
        <p:txBody>
          <a:bodyPr/>
          <a:lstStyle/>
          <a:p>
            <a:pPr rtl="1"/>
            <a:r>
              <a:rPr lang="ar-SY" altLang="sr-Latn-RS" b="1" dirty="0" smtClean="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68612" name="Slide Number Placeholder 1">
            <a:extLst>
              <a:ext uri="{FF2B5EF4-FFF2-40B4-BE49-F238E27FC236}">
                <a16:creationId xmlns:a16="http://schemas.microsoft.com/office/drawing/2014/main" xmlns=""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xmlns=""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عادة، يقتصر دور </a:t>
            </a:r>
            <a:r>
              <a:rPr lang="ar-SY" altLang="en-US" dirty="0">
                <a:latin typeface="Sakkal Majalla" panose="02000000000000000000" pitchFamily="2" charset="-78"/>
                <a:cs typeface="Sakkal Majalla" panose="02000000000000000000" pitchFamily="2" charset="-78"/>
              </a:rPr>
              <a:t>القضاة </a:t>
            </a:r>
            <a:r>
              <a:rPr lang="ar-SY" altLang="en-US" dirty="0" smtClean="0">
                <a:latin typeface="Sakkal Majalla" panose="02000000000000000000" pitchFamily="2" charset="-78"/>
                <a:cs typeface="Sakkal Majalla" panose="02000000000000000000" pitchFamily="2" charset="-78"/>
              </a:rPr>
              <a:t>على الاستماع </a:t>
            </a:r>
            <a:r>
              <a:rPr lang="ar-SY" altLang="en-US" dirty="0">
                <a:latin typeface="Sakkal Majalla" panose="02000000000000000000" pitchFamily="2" charset="-78"/>
                <a:cs typeface="Sakkal Majalla" panose="02000000000000000000" pitchFamily="2" charset="-78"/>
              </a:rPr>
              <a:t>- ولكن نظرا </a:t>
            </a:r>
            <a:r>
              <a:rPr lang="ar-SY" altLang="en-US" dirty="0" smtClean="0">
                <a:latin typeface="Sakkal Majalla" panose="02000000000000000000" pitchFamily="2" charset="-78"/>
                <a:cs typeface="Sakkal Majalla" panose="02000000000000000000" pitchFamily="2" charset="-78"/>
              </a:rPr>
              <a:t>لتعقيد الجرائم الإلكترونية، </a:t>
            </a:r>
            <a:r>
              <a:rPr lang="ar-SY" altLang="en-US" dirty="0">
                <a:latin typeface="Sakkal Majalla" panose="02000000000000000000" pitchFamily="2" charset="-78"/>
                <a:cs typeface="Sakkal Majalla" panose="02000000000000000000" pitchFamily="2" charset="-78"/>
              </a:rPr>
              <a:t>ينبغي </a:t>
            </a:r>
            <a:r>
              <a:rPr lang="ar-SY" altLang="en-US" dirty="0" smtClean="0">
                <a:latin typeface="Sakkal Majalla" panose="02000000000000000000" pitchFamily="2" charset="-78"/>
                <a:cs typeface="Sakkal Majalla" panose="02000000000000000000" pitchFamily="2" charset="-78"/>
              </a:rPr>
              <a:t>للقضاة </a:t>
            </a:r>
            <a:r>
              <a:rPr lang="ar-SY" altLang="en-US" dirty="0">
                <a:latin typeface="Sakkal Majalla" panose="02000000000000000000" pitchFamily="2" charset="-78"/>
                <a:cs typeface="Sakkal Majalla" panose="02000000000000000000" pitchFamily="2" charset="-78"/>
              </a:rPr>
              <a:t>طرح </a:t>
            </a:r>
            <a:r>
              <a:rPr lang="ar-SY" altLang="en-US" dirty="0" smtClean="0">
                <a:latin typeface="Sakkal Majalla" panose="02000000000000000000" pitchFamily="2" charset="-78"/>
                <a:cs typeface="Sakkal Majalla" panose="02000000000000000000" pitchFamily="2" charset="-78"/>
              </a:rPr>
              <a:t>بعض الأسئلة</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قد يُطلب من المدعي العام أن يشرح </a:t>
            </a:r>
            <a:r>
              <a:rPr lang="ar-SY" altLang="en-US" dirty="0" smtClean="0">
                <a:latin typeface="Sakkal Majalla" panose="02000000000000000000" pitchFamily="2" charset="-78"/>
                <a:cs typeface="Sakkal Majalla" panose="02000000000000000000" pitchFamily="2" charset="-78"/>
              </a:rPr>
              <a:t>جوانب فنية – أو الاستعانة بخبير في حال تعذر على المدعي </a:t>
            </a:r>
            <a:r>
              <a:rPr lang="ar-SY" altLang="en-US" dirty="0">
                <a:latin typeface="Sakkal Majalla" panose="02000000000000000000" pitchFamily="2" charset="-78"/>
                <a:cs typeface="Sakkal Majalla" panose="02000000000000000000" pitchFamily="2" charset="-78"/>
              </a:rPr>
              <a:t>العام </a:t>
            </a:r>
            <a:r>
              <a:rPr lang="ar-SY" altLang="en-US" dirty="0" smtClean="0">
                <a:latin typeface="Sakkal Majalla" panose="02000000000000000000" pitchFamily="2" charset="-78"/>
                <a:cs typeface="Sakkal Majalla" panose="02000000000000000000" pitchFamily="2" charset="-78"/>
              </a:rPr>
              <a:t>تقديم الشروحات</a:t>
            </a:r>
            <a:endParaRPr lang="en-US" altLang="en-US" dirty="0">
              <a:latin typeface="Sakkal Majalla" panose="02000000000000000000" pitchFamily="2" charset="-78"/>
              <a:cs typeface="Sakkal Majalla" panose="02000000000000000000" pitchFamily="2" charset="-78"/>
            </a:endParaRPr>
          </a:p>
        </p:txBody>
      </p:sp>
      <p:sp>
        <p:nvSpPr>
          <p:cNvPr id="70659" name="Title 2">
            <a:extLst>
              <a:ext uri="{FF2B5EF4-FFF2-40B4-BE49-F238E27FC236}">
                <a16:creationId xmlns:a16="http://schemas.microsoft.com/office/drawing/2014/main" xmlns="" id="{709A8512-D1CE-428C-9153-8D46EDB3C38B}"/>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70660" name="Slide Number Placeholder 1">
            <a:extLst>
              <a:ext uri="{FF2B5EF4-FFF2-40B4-BE49-F238E27FC236}">
                <a16:creationId xmlns:a16="http://schemas.microsoft.com/office/drawing/2014/main" xmlns=""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xmlns=""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Font typeface="Arial" panose="020B0604020202020204" pitchFamily="34" charset="0"/>
              <a:buNone/>
            </a:pPr>
            <a:r>
              <a:rPr lang="ar-SY" altLang="sr-Latn-RS" sz="3600" b="1" dirty="0" smtClean="0">
                <a:latin typeface="Sakkal Majalla" panose="02000000000000000000" pitchFamily="2" charset="-78"/>
                <a:cs typeface="Sakkal Majalla" panose="02000000000000000000" pitchFamily="2" charset="-78"/>
              </a:rPr>
              <a:t>دراسة حالة: تمرين</a:t>
            </a:r>
            <a:endParaRPr lang="en-US" altLang="sr-Latn-RS" sz="3600" b="1" dirty="0">
              <a:latin typeface="Sakkal Majalla" panose="02000000000000000000" pitchFamily="2" charset="-78"/>
              <a:cs typeface="Sakkal Majalla" panose="02000000000000000000" pitchFamily="2" charset="-78"/>
            </a:endParaRPr>
          </a:p>
          <a:p>
            <a:pPr algn="just" fontAlgn="ctr"/>
            <a:endParaRPr lang="ar-YE" sz="2800" dirty="0">
              <a:latin typeface="Sakkal Majalla" panose="02000000000000000000" pitchFamily="2" charset="-78"/>
              <a:cs typeface="Sakkal Majalla" panose="02000000000000000000" pitchFamily="2" charset="-78"/>
            </a:endParaRPr>
          </a:p>
          <a:p>
            <a:pPr algn="just" rtl="1">
              <a:buNone/>
            </a:pPr>
            <a:r>
              <a:rPr lang="ar-YE" sz="2800" dirty="0" smtClean="0">
                <a:latin typeface="Sakkal Majalla" panose="02000000000000000000" pitchFamily="2" charset="-78"/>
                <a:cs typeface="Sakkal Majalla" panose="02000000000000000000" pitchFamily="2" charset="-78"/>
              </a:rPr>
              <a:t>ما </a:t>
            </a:r>
            <a:r>
              <a:rPr lang="ar-YE" sz="2800" dirty="0">
                <a:latin typeface="Sakkal Majalla" panose="02000000000000000000" pitchFamily="2" charset="-78"/>
                <a:cs typeface="Sakkal Majalla" panose="02000000000000000000" pitchFamily="2" charset="-78"/>
              </a:rPr>
              <a:t>هي </a:t>
            </a:r>
            <a:r>
              <a:rPr lang="ar-YE" sz="2800" b="1" dirty="0">
                <a:solidFill>
                  <a:srgbClr val="FF0000"/>
                </a:solidFill>
                <a:latin typeface="Sakkal Majalla" panose="02000000000000000000" pitchFamily="2" charset="-78"/>
                <a:cs typeface="Sakkal Majalla" panose="02000000000000000000" pitchFamily="2" charset="-78"/>
              </a:rPr>
              <a:t>سجلات </a:t>
            </a:r>
            <a:r>
              <a:rPr lang="ar-YE" sz="2800" b="1" dirty="0" smtClean="0">
                <a:solidFill>
                  <a:srgbClr val="FF0000"/>
                </a:solidFill>
                <a:latin typeface="Sakkal Majalla" panose="02000000000000000000" pitchFamily="2" charset="-78"/>
                <a:cs typeface="Sakkal Majalla" panose="02000000000000000000" pitchFamily="2" charset="-78"/>
              </a:rPr>
              <a:t>عناوين</a:t>
            </a:r>
            <a:r>
              <a:rPr lang="ar-SY" sz="2800" b="1" dirty="0" smtClean="0">
                <a:solidFill>
                  <a:srgbClr val="FF0000"/>
                </a:solidFill>
                <a:latin typeface="Sakkal Majalla" panose="02000000000000000000" pitchFamily="2" charset="-78"/>
                <a:cs typeface="Sakkal Majalla" panose="02000000000000000000" pitchFamily="2" charset="-78"/>
              </a:rPr>
              <a:t> بروتوكول الإنترنت</a:t>
            </a:r>
            <a:r>
              <a:rPr lang="ar-YE" sz="2800" b="1" dirty="0" smtClean="0">
                <a:solidFill>
                  <a:srgbClr val="FF0000"/>
                </a:solidFill>
                <a:latin typeface="Sakkal Majalla" panose="02000000000000000000" pitchFamily="2" charset="-78"/>
                <a:cs typeface="Sakkal Majalla" panose="02000000000000000000" pitchFamily="2" charset="-78"/>
              </a:rPr>
              <a:t> </a:t>
            </a:r>
            <a:r>
              <a:rPr lang="ar-YE" sz="2800" dirty="0" smtClean="0">
                <a:latin typeface="Sakkal Majalla" panose="02000000000000000000" pitchFamily="2" charset="-78"/>
                <a:cs typeface="Sakkal Majalla" panose="02000000000000000000" pitchFamily="2" charset="-78"/>
              </a:rPr>
              <a:t>التي </a:t>
            </a:r>
            <a:r>
              <a:rPr lang="ar-SY" sz="2800" dirty="0" smtClean="0">
                <a:latin typeface="Sakkal Majalla" panose="02000000000000000000" pitchFamily="2" charset="-78"/>
                <a:cs typeface="Sakkal Majalla" panose="02000000000000000000" pitchFamily="2" charset="-78"/>
              </a:rPr>
              <a:t>يُطلب مصادرتها </a:t>
            </a:r>
            <a:r>
              <a:rPr lang="ar-YE" sz="2800" dirty="0" smtClean="0">
                <a:latin typeface="Sakkal Majalla" panose="02000000000000000000" pitchFamily="2" charset="-78"/>
                <a:cs typeface="Sakkal Majalla" panose="02000000000000000000" pitchFamily="2" charset="-78"/>
              </a:rPr>
              <a:t>فيما </a:t>
            </a:r>
            <a:r>
              <a:rPr lang="ar-YE" sz="2800" dirty="0">
                <a:latin typeface="Sakkal Majalla" panose="02000000000000000000" pitchFamily="2" charset="-78"/>
                <a:cs typeface="Sakkal Majalla" panose="02000000000000000000" pitchFamily="2" charset="-78"/>
              </a:rPr>
              <a:t>يتعلق برقم الحساب 23568974 </a:t>
            </a:r>
            <a:r>
              <a:rPr lang="ar-SY" sz="2800" dirty="0" smtClean="0">
                <a:latin typeface="Sakkal Majalla" panose="02000000000000000000" pitchFamily="2" charset="-78"/>
                <a:cs typeface="Sakkal Majalla" panose="02000000000000000000" pitchFamily="2" charset="-78"/>
              </a:rPr>
              <a:t>لدى </a:t>
            </a:r>
            <a:r>
              <a:rPr lang="ar-YE" sz="2800" dirty="0" smtClean="0">
                <a:latin typeface="Sakkal Majalla" panose="02000000000000000000" pitchFamily="2" charset="-78"/>
                <a:cs typeface="Sakkal Majalla" panose="02000000000000000000" pitchFamily="2" charset="-78"/>
              </a:rPr>
              <a:t>فرع </a:t>
            </a:r>
            <a:r>
              <a:rPr lang="ar-YE" sz="2800" dirty="0" err="1" smtClean="0">
                <a:latin typeface="Sakkal Majalla" panose="02000000000000000000" pitchFamily="2" charset="-78"/>
                <a:cs typeface="Sakkal Majalla" panose="02000000000000000000" pitchFamily="2" charset="-78"/>
              </a:rPr>
              <a:t>أوستلاند</a:t>
            </a:r>
            <a:r>
              <a:rPr lang="ar-SY" sz="2800" dirty="0" smtClean="0">
                <a:latin typeface="Sakkal Majalla" panose="02000000000000000000" pitchFamily="2" charset="-78"/>
                <a:cs typeface="Sakkal Majalla" panose="02000000000000000000" pitchFamily="2" charset="-78"/>
              </a:rPr>
              <a:t>ا</a:t>
            </a:r>
            <a:r>
              <a:rPr lang="ar-YE" sz="2800" dirty="0" smtClean="0">
                <a:latin typeface="Sakkal Majalla" panose="02000000000000000000" pitchFamily="2" charset="-78"/>
                <a:cs typeface="Sakkal Majalla" panose="02000000000000000000" pitchFamily="2" charset="-78"/>
              </a:rPr>
              <a:t>؟</a:t>
            </a:r>
            <a:endParaRPr lang="ar-SY" sz="2800" dirty="0" smtClean="0">
              <a:latin typeface="Sakkal Majalla" panose="02000000000000000000" pitchFamily="2" charset="-78"/>
              <a:cs typeface="Sakkal Majalla" panose="02000000000000000000" pitchFamily="2" charset="-78"/>
            </a:endParaRPr>
          </a:p>
          <a:p>
            <a:pPr algn="just" rtl="1">
              <a:buNone/>
            </a:pPr>
            <a:r>
              <a:rPr lang="ar-YE" sz="2800" dirty="0">
                <a:latin typeface="Sakkal Majalla" panose="02000000000000000000" pitchFamily="2" charset="-78"/>
                <a:cs typeface="Sakkal Majalla" panose="02000000000000000000" pitchFamily="2" charset="-78"/>
              </a:rPr>
              <a:t/>
            </a:r>
            <a:br>
              <a:rPr lang="ar-YE" sz="2800" dirty="0">
                <a:latin typeface="Sakkal Majalla" panose="02000000000000000000" pitchFamily="2" charset="-78"/>
                <a:cs typeface="Sakkal Majalla" panose="02000000000000000000" pitchFamily="2" charset="-78"/>
              </a:rPr>
            </a:br>
            <a:r>
              <a:rPr lang="ar-YE" sz="2800" dirty="0">
                <a:latin typeface="Sakkal Majalla" panose="02000000000000000000" pitchFamily="2" charset="-78"/>
                <a:cs typeface="Sakkal Majalla" panose="02000000000000000000" pitchFamily="2" charset="-78"/>
              </a:rPr>
              <a:t>هل تحتوي </a:t>
            </a:r>
            <a:r>
              <a:rPr lang="ar-YE" sz="2800" b="1" dirty="0">
                <a:solidFill>
                  <a:srgbClr val="FF0000"/>
                </a:solidFill>
                <a:latin typeface="Sakkal Majalla" panose="02000000000000000000" pitchFamily="2" charset="-78"/>
                <a:cs typeface="Sakkal Majalla" panose="02000000000000000000" pitchFamily="2" charset="-78"/>
              </a:rPr>
              <a:t>سجلات عناوين</a:t>
            </a:r>
            <a:r>
              <a:rPr lang="ar-SY" sz="2800" b="1" dirty="0">
                <a:solidFill>
                  <a:srgbClr val="FF0000"/>
                </a:solidFill>
                <a:latin typeface="Sakkal Majalla" panose="02000000000000000000" pitchFamily="2" charset="-78"/>
                <a:cs typeface="Sakkal Majalla" panose="02000000000000000000" pitchFamily="2" charset="-78"/>
              </a:rPr>
              <a:t> بروتوكول </a:t>
            </a:r>
            <a:r>
              <a:rPr lang="ar-SY" sz="2800" b="1" dirty="0" smtClean="0">
                <a:solidFill>
                  <a:srgbClr val="FF0000"/>
                </a:solidFill>
                <a:latin typeface="Sakkal Majalla" panose="02000000000000000000" pitchFamily="2" charset="-78"/>
                <a:cs typeface="Sakkal Majalla" panose="02000000000000000000" pitchFamily="2" charset="-78"/>
              </a:rPr>
              <a:t>الإنترنت</a:t>
            </a:r>
            <a:r>
              <a:rPr lang="ar-YE" sz="2800" dirty="0" smtClean="0">
                <a:latin typeface="Sakkal Majalla" panose="02000000000000000000" pitchFamily="2" charset="-78"/>
                <a:cs typeface="Sakkal Majalla" panose="02000000000000000000" pitchFamily="2" charset="-78"/>
              </a:rPr>
              <a:t>على </a:t>
            </a:r>
            <a:r>
              <a:rPr lang="ar-YE" sz="2800" dirty="0">
                <a:latin typeface="Sakkal Majalla" panose="02000000000000000000" pitchFamily="2" charset="-78"/>
                <a:cs typeface="Sakkal Majalla" panose="02000000000000000000" pitchFamily="2" charset="-78"/>
              </a:rPr>
              <a:t>معلومات شخصية </a:t>
            </a:r>
            <a:r>
              <a:rPr lang="ar-SY" sz="2800" dirty="0" smtClean="0">
                <a:latin typeface="Sakkal Majalla" panose="02000000000000000000" pitchFamily="2" charset="-78"/>
                <a:cs typeface="Sakkal Majalla" panose="02000000000000000000" pitchFamily="2" charset="-78"/>
              </a:rPr>
              <a:t>عن </a:t>
            </a:r>
            <a:r>
              <a:rPr lang="ar-YE" sz="2800" dirty="0" smtClean="0">
                <a:latin typeface="Sakkal Majalla" panose="02000000000000000000" pitchFamily="2" charset="-78"/>
                <a:cs typeface="Sakkal Majalla" panose="02000000000000000000" pitchFamily="2" charset="-78"/>
              </a:rPr>
              <a:t>أفراد؟</a:t>
            </a:r>
            <a:endParaRPr lang="ar-SY" sz="2800" dirty="0">
              <a:latin typeface="Sakkal Majalla" panose="02000000000000000000" pitchFamily="2" charset="-78"/>
              <a:cs typeface="Sakkal Majalla" panose="02000000000000000000" pitchFamily="2" charset="-78"/>
            </a:endParaRPr>
          </a:p>
          <a:p>
            <a:pPr algn="just" rtl="1">
              <a:buNone/>
            </a:pPr>
            <a:r>
              <a:rPr lang="ar-YE" sz="2800" dirty="0">
                <a:latin typeface="Sakkal Majalla" panose="02000000000000000000" pitchFamily="2" charset="-78"/>
                <a:cs typeface="Sakkal Majalla" panose="02000000000000000000" pitchFamily="2" charset="-78"/>
              </a:rPr>
              <a:t/>
            </a:r>
            <a:br>
              <a:rPr lang="ar-YE" sz="2800" dirty="0">
                <a:latin typeface="Sakkal Majalla" panose="02000000000000000000" pitchFamily="2" charset="-78"/>
                <a:cs typeface="Sakkal Majalla" panose="02000000000000000000" pitchFamily="2" charset="-78"/>
              </a:rPr>
            </a:br>
            <a:r>
              <a:rPr lang="ar-YE" sz="2800" dirty="0">
                <a:latin typeface="Sakkal Majalla" panose="02000000000000000000" pitchFamily="2" charset="-78"/>
                <a:cs typeface="Sakkal Majalla" panose="02000000000000000000" pitchFamily="2" charset="-78"/>
              </a:rPr>
              <a:t>كيف يمكن تأمين </a:t>
            </a:r>
            <a:r>
              <a:rPr lang="ar-YE" sz="2800" b="1" dirty="0">
                <a:solidFill>
                  <a:srgbClr val="FF0000"/>
                </a:solidFill>
                <a:latin typeface="Sakkal Majalla" panose="02000000000000000000" pitchFamily="2" charset="-78"/>
                <a:cs typeface="Sakkal Majalla" panose="02000000000000000000" pitchFamily="2" charset="-78"/>
              </a:rPr>
              <a:t>سجلات عناوين</a:t>
            </a:r>
            <a:r>
              <a:rPr lang="ar-SY" sz="2800" b="1" dirty="0">
                <a:solidFill>
                  <a:srgbClr val="FF0000"/>
                </a:solidFill>
                <a:latin typeface="Sakkal Majalla" panose="02000000000000000000" pitchFamily="2" charset="-78"/>
                <a:cs typeface="Sakkal Majalla" panose="02000000000000000000" pitchFamily="2" charset="-78"/>
              </a:rPr>
              <a:t> بروتوكول الإنترنت</a:t>
            </a:r>
            <a:r>
              <a:rPr lang="ar-YE" sz="2800" b="1" dirty="0">
                <a:solidFill>
                  <a:srgbClr val="FF0000"/>
                </a:solidFill>
                <a:latin typeface="Sakkal Majalla" panose="02000000000000000000" pitchFamily="2" charset="-78"/>
                <a:cs typeface="Sakkal Majalla" panose="02000000000000000000" pitchFamily="2" charset="-78"/>
              </a:rPr>
              <a:t> </a:t>
            </a:r>
            <a:r>
              <a:rPr lang="ar-YE" sz="2800" dirty="0" smtClean="0">
                <a:latin typeface="Sakkal Majalla" panose="02000000000000000000" pitchFamily="2" charset="-78"/>
                <a:cs typeface="Sakkal Majalla" panose="02000000000000000000" pitchFamily="2" charset="-78"/>
              </a:rPr>
              <a:t>من </a:t>
            </a:r>
            <a:r>
              <a:rPr lang="ar-YE" sz="2800" dirty="0">
                <a:latin typeface="Sakkal Majalla" panose="02000000000000000000" pitchFamily="2" charset="-78"/>
                <a:cs typeface="Sakkal Majalla" panose="02000000000000000000" pitchFamily="2" charset="-78"/>
              </a:rPr>
              <a:t>نظام كمبيوتر</a:t>
            </a:r>
            <a:r>
              <a:rPr lang="ar-YE" sz="2800" dirty="0" smtClean="0">
                <a:latin typeface="Sakkal Majalla" panose="02000000000000000000" pitchFamily="2" charset="-78"/>
                <a:cs typeface="Sakkal Majalla" panose="02000000000000000000" pitchFamily="2" charset="-78"/>
              </a:rPr>
              <a:t>؟</a:t>
            </a:r>
            <a:endParaRPr lang="en-US" altLang="sr-Latn-RS" sz="3000" dirty="0">
              <a:latin typeface="Sakkal Majalla" panose="02000000000000000000" pitchFamily="2" charset="-78"/>
              <a:cs typeface="Sakkal Majalla" panose="02000000000000000000" pitchFamily="2" charset="-78"/>
            </a:endParaRPr>
          </a:p>
        </p:txBody>
      </p:sp>
      <p:sp>
        <p:nvSpPr>
          <p:cNvPr id="72707" name="Title 2">
            <a:extLst>
              <a:ext uri="{FF2B5EF4-FFF2-40B4-BE49-F238E27FC236}">
                <a16:creationId xmlns:a16="http://schemas.microsoft.com/office/drawing/2014/main" xmlns="" id="{C6BE69BA-02E4-40E1-96C8-55717442CD6F}"/>
              </a:ext>
            </a:extLst>
          </p:cNvPr>
          <p:cNvSpPr>
            <a:spLocks noGrp="1"/>
          </p:cNvSpPr>
          <p:nvPr>
            <p:ph type="title"/>
          </p:nvPr>
        </p:nvSpPr>
        <p:spPr>
          <a:xfrm>
            <a:off x="457200" y="150813"/>
            <a:ext cx="8229600" cy="1143000"/>
          </a:xfrm>
        </p:spPr>
        <p:txBody>
          <a:bodyPr/>
          <a:lstStyle/>
          <a:p>
            <a:r>
              <a:rPr lang="ar-SY" altLang="sr-Latn-RS" b="1" dirty="0">
                <a:latin typeface="Sakkal Majalla" panose="02000000000000000000" pitchFamily="2" charset="-78"/>
                <a:cs typeface="Sakkal Majalla" panose="02000000000000000000" pitchFamily="2" charset="-78"/>
              </a:rPr>
              <a:t>المهارة 1: التواصل بفعالية</a:t>
            </a:r>
            <a:endParaRPr lang="en-US" altLang="en-US" b="1" dirty="0"/>
          </a:p>
        </p:txBody>
      </p:sp>
      <p:sp>
        <p:nvSpPr>
          <p:cNvPr id="72708" name="Slide Number Placeholder 1">
            <a:extLst>
              <a:ext uri="{FF2B5EF4-FFF2-40B4-BE49-F238E27FC236}">
                <a16:creationId xmlns:a16="http://schemas.microsoft.com/office/drawing/2014/main" xmlns=""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xmlns=""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يواجه </a:t>
            </a:r>
            <a:r>
              <a:rPr lang="ar-SY" altLang="en-US" dirty="0">
                <a:latin typeface="Sakkal Majalla" panose="02000000000000000000" pitchFamily="2" charset="-78"/>
                <a:cs typeface="Sakkal Majalla" panose="02000000000000000000" pitchFamily="2" charset="-78"/>
              </a:rPr>
              <a:t>القضاة الذين يسمعون </a:t>
            </a:r>
            <a:r>
              <a:rPr lang="ar-SY" altLang="en-US" dirty="0" smtClean="0">
                <a:latin typeface="Sakkal Majalla" panose="02000000000000000000" pitchFamily="2" charset="-78"/>
                <a:cs typeface="Sakkal Majalla" panose="02000000000000000000" pitchFamily="2" charset="-78"/>
              </a:rPr>
              <a:t>لقضايا جرائم فائقة التكنولوجيا بعض المشاكل </a:t>
            </a:r>
            <a:r>
              <a:rPr lang="ar-SY" altLang="en-US" dirty="0">
                <a:latin typeface="Sakkal Majalla" panose="02000000000000000000" pitchFamily="2" charset="-78"/>
                <a:cs typeface="Sakkal Majalla" panose="02000000000000000000" pitchFamily="2" charset="-78"/>
              </a:rPr>
              <a:t>- </a:t>
            </a:r>
            <a:r>
              <a:rPr lang="ar-SY" altLang="en-US" dirty="0" smtClean="0">
                <a:latin typeface="Sakkal Majalla" panose="02000000000000000000" pitchFamily="2" charset="-78"/>
                <a:cs typeface="Sakkal Majalla" panose="02000000000000000000" pitchFamily="2" charset="-78"/>
              </a:rPr>
              <a:t>مدعين عامين غير بارعين</a:t>
            </a:r>
          </a:p>
          <a:p>
            <a:pPr marL="0" indent="0" algn="just" rtl="1" eaLnBrk="1" hangingPunct="1">
              <a:buNone/>
            </a:pPr>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تطرح جلسات الاستماع </a:t>
            </a:r>
            <a:r>
              <a:rPr lang="ar-SY" altLang="en-US" dirty="0">
                <a:latin typeface="Sakkal Majalla" panose="02000000000000000000" pitchFamily="2" charset="-78"/>
                <a:cs typeface="Sakkal Majalla" panose="02000000000000000000" pitchFamily="2" charset="-78"/>
              </a:rPr>
              <a:t>الرسمية </a:t>
            </a:r>
            <a:r>
              <a:rPr lang="ar-SY" altLang="en-US" dirty="0" smtClean="0">
                <a:latin typeface="Sakkal Majalla" panose="02000000000000000000" pitchFamily="2" charset="-78"/>
                <a:cs typeface="Sakkal Majalla" panose="02000000000000000000" pitchFamily="2" charset="-78"/>
              </a:rPr>
              <a:t>صعوبات نظرًا </a:t>
            </a:r>
            <a:r>
              <a:rPr lang="ar-SY" altLang="en-US" dirty="0">
                <a:latin typeface="Sakkal Majalla" panose="02000000000000000000" pitchFamily="2" charset="-78"/>
                <a:cs typeface="Sakkal Majalla" panose="02000000000000000000" pitchFamily="2" charset="-78"/>
              </a:rPr>
              <a:t>لتعقيد </a:t>
            </a:r>
            <a:r>
              <a:rPr lang="ar-SY" altLang="en-US" dirty="0" smtClean="0">
                <a:latin typeface="Sakkal Majalla" panose="02000000000000000000" pitchFamily="2" charset="-78"/>
                <a:cs typeface="Sakkal Majalla" panose="02000000000000000000" pitchFamily="2" charset="-78"/>
              </a:rPr>
              <a:t>القضايا</a:t>
            </a:r>
          </a:p>
          <a:p>
            <a:pPr marL="0" indent="0" algn="just" rtl="1" eaLnBrk="1" hangingPunct="1">
              <a:buNone/>
            </a:pPr>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a:latin typeface="Sakkal Majalla" panose="02000000000000000000" pitchFamily="2" charset="-78"/>
                <a:cs typeface="Sakkal Majalla" panose="02000000000000000000" pitchFamily="2" charset="-78"/>
              </a:rPr>
              <a:t>يجب أن </a:t>
            </a:r>
            <a:r>
              <a:rPr lang="ar-SY" altLang="en-US" dirty="0" smtClean="0">
                <a:latin typeface="Sakkal Majalla" panose="02000000000000000000" pitchFamily="2" charset="-78"/>
                <a:cs typeface="Sakkal Majalla" panose="02000000000000000000" pitchFamily="2" charset="-78"/>
              </a:rPr>
              <a:t>تكون هنالك نقاشات واسعة بين القضاء الجالس والقضاء الواقف</a:t>
            </a:r>
            <a:endParaRPr lang="en-US" altLang="en-US" dirty="0">
              <a:latin typeface="Sakkal Majalla" panose="02000000000000000000" pitchFamily="2" charset="-78"/>
              <a:cs typeface="Sakkal Majalla" panose="02000000000000000000" pitchFamily="2" charset="-78"/>
            </a:endParaRPr>
          </a:p>
        </p:txBody>
      </p:sp>
      <p:sp>
        <p:nvSpPr>
          <p:cNvPr id="74755" name="Title 2">
            <a:extLst>
              <a:ext uri="{FF2B5EF4-FFF2-40B4-BE49-F238E27FC236}">
                <a16:creationId xmlns:a16="http://schemas.microsoft.com/office/drawing/2014/main" xmlns="" id="{D890971B-45AB-4CA2-AE27-1260F83B4F63}"/>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2: </a:t>
            </a:r>
            <a:r>
              <a:rPr lang="ar-SY" altLang="sr-Latn-RS" b="1" dirty="0">
                <a:latin typeface="Sakkal Majalla" panose="02000000000000000000" pitchFamily="2" charset="-78"/>
                <a:cs typeface="Sakkal Majalla" panose="02000000000000000000" pitchFamily="2" charset="-78"/>
              </a:rPr>
              <a:t>العمل مع </a:t>
            </a:r>
            <a:r>
              <a:rPr lang="ar-SY" altLang="sr-Latn-RS" b="1" dirty="0" smtClean="0">
                <a:latin typeface="Sakkal Majalla" panose="02000000000000000000" pitchFamily="2" charset="-78"/>
                <a:cs typeface="Sakkal Majalla" panose="02000000000000000000" pitchFamily="2" charset="-78"/>
              </a:rPr>
              <a:t>الآخرين</a:t>
            </a:r>
            <a:endParaRPr lang="en-US" altLang="en-US" b="1" dirty="0"/>
          </a:p>
        </p:txBody>
      </p:sp>
      <p:sp>
        <p:nvSpPr>
          <p:cNvPr id="74756" name="Slide Number Placeholder 1">
            <a:extLst>
              <a:ext uri="{FF2B5EF4-FFF2-40B4-BE49-F238E27FC236}">
                <a16:creationId xmlns:a16="http://schemas.microsoft.com/office/drawing/2014/main" xmlns=""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xmlns=""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xmlns=""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dirty="0">
              <a:latin typeface="Sakkal Majalla" panose="02000000000000000000" pitchFamily="2" charset="-78"/>
              <a:cs typeface="Sakkal Majalla" panose="02000000000000000000" pitchFamily="2" charset="-78"/>
            </a:endParaRPr>
          </a:p>
          <a:p>
            <a:pPr algn="just" rtl="1">
              <a:buNone/>
            </a:pPr>
            <a:r>
              <a:rPr lang="ar-SY" altLang="en-US" dirty="0">
                <a:latin typeface="Sakkal Majalla" panose="02000000000000000000" pitchFamily="2" charset="-78"/>
                <a:cs typeface="Sakkal Majalla" panose="02000000000000000000" pitchFamily="2" charset="-78"/>
              </a:rPr>
              <a:t>يكون القضاة الذين </a:t>
            </a:r>
            <a:r>
              <a:rPr lang="ar-SY" altLang="en-US" dirty="0" smtClean="0">
                <a:latin typeface="Sakkal Majalla" panose="02000000000000000000" pitchFamily="2" charset="-78"/>
                <a:cs typeface="Sakkal Majalla" panose="02000000000000000000" pitchFamily="2" charset="-78"/>
              </a:rPr>
              <a:t>يستمعون لقضية جريمة فائقة التقنية أكثر </a:t>
            </a:r>
            <a:r>
              <a:rPr lang="ar-SY" altLang="en-US" dirty="0">
                <a:latin typeface="Sakkal Majalla" panose="02000000000000000000" pitchFamily="2" charset="-78"/>
                <a:cs typeface="Sakkal Majalla" panose="02000000000000000000" pitchFamily="2" charset="-78"/>
              </a:rPr>
              <a:t>فعالية عندما يحققون التوازن بين</a:t>
            </a:r>
            <a:r>
              <a:rPr lang="ar-SY" altLang="en-US" dirty="0" smtClean="0">
                <a:latin typeface="Sakkal Majalla" panose="02000000000000000000" pitchFamily="2" charset="-78"/>
                <a:cs typeface="Sakkal Majalla" panose="02000000000000000000" pitchFamily="2" charset="-78"/>
              </a:rPr>
              <a:t>:</a:t>
            </a:r>
          </a:p>
          <a:p>
            <a:pPr algn="just" rtl="1">
              <a:buNone/>
            </a:pPr>
            <a:endParaRPr lang="ar-SY" altLang="en-US" dirty="0">
              <a:latin typeface="Sakkal Majalla" panose="02000000000000000000" pitchFamily="2" charset="-78"/>
              <a:cs typeface="Sakkal Majalla" panose="02000000000000000000" pitchFamily="2" charset="-78"/>
            </a:endParaRPr>
          </a:p>
          <a:p>
            <a:pPr algn="ctr" rtl="1">
              <a:buNone/>
            </a:pPr>
            <a:r>
              <a:rPr lang="ar-SY" altLang="en-US" dirty="0" smtClean="0">
                <a:latin typeface="Sakkal Majalla" panose="02000000000000000000" pitchFamily="2" charset="-78"/>
                <a:cs typeface="Sakkal Majalla" panose="02000000000000000000" pitchFamily="2" charset="-78"/>
              </a:rPr>
              <a:t>سهولة الاقتراب والتعاون</a:t>
            </a:r>
            <a:endParaRPr lang="ar-SY" altLang="en-US" dirty="0">
              <a:latin typeface="Sakkal Majalla" panose="02000000000000000000" pitchFamily="2" charset="-78"/>
              <a:cs typeface="Sakkal Majalla" panose="02000000000000000000" pitchFamily="2" charset="-78"/>
            </a:endParaRPr>
          </a:p>
          <a:p>
            <a:pPr algn="ctr" rtl="1">
              <a:buNone/>
            </a:pPr>
            <a:r>
              <a:rPr lang="ar-SY" altLang="en-US" b="1" dirty="0">
                <a:solidFill>
                  <a:srgbClr val="FF0000"/>
                </a:solidFill>
                <a:latin typeface="Sakkal Majalla" panose="02000000000000000000" pitchFamily="2" charset="-78"/>
                <a:cs typeface="Sakkal Majalla" panose="02000000000000000000" pitchFamily="2" charset="-78"/>
              </a:rPr>
              <a:t>و</a:t>
            </a:r>
          </a:p>
          <a:p>
            <a:pPr algn="ctr" rtl="1">
              <a:buNone/>
            </a:pPr>
            <a:r>
              <a:rPr lang="ar-SY" altLang="en-US" dirty="0" smtClean="0">
                <a:latin typeface="Sakkal Majalla" panose="02000000000000000000" pitchFamily="2" charset="-78"/>
                <a:cs typeface="Sakkal Majalla" panose="02000000000000000000" pitchFamily="2" charset="-78"/>
              </a:rPr>
              <a:t>الاستقلالية واللياقة </a:t>
            </a:r>
          </a:p>
        </p:txBody>
      </p:sp>
      <p:sp>
        <p:nvSpPr>
          <p:cNvPr id="76804" name="Title 2">
            <a:extLst>
              <a:ext uri="{FF2B5EF4-FFF2-40B4-BE49-F238E27FC236}">
                <a16:creationId xmlns:a16="http://schemas.microsoft.com/office/drawing/2014/main" xmlns="" id="{04828188-55FB-4118-A3C4-A91867345A7E}"/>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2: العمل مع الآخرين</a:t>
            </a:r>
            <a:endParaRPr lang="en-US" altLang="en-US" b="1" dirty="0"/>
          </a:p>
        </p:txBody>
      </p:sp>
      <p:sp>
        <p:nvSpPr>
          <p:cNvPr id="76805" name="Slide Number Placeholder 1">
            <a:extLst>
              <a:ext uri="{FF2B5EF4-FFF2-40B4-BE49-F238E27FC236}">
                <a16:creationId xmlns:a16="http://schemas.microsoft.com/office/drawing/2014/main" xmlns=""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xmlns=""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b="1" dirty="0">
                <a:latin typeface="Sakkal Majalla" panose="02000000000000000000" pitchFamily="2" charset="-78"/>
                <a:cs typeface="Sakkal Majalla" panose="02000000000000000000" pitchFamily="2" charset="-78"/>
              </a:rPr>
              <a:t>دراسة حالة: تمرين</a:t>
            </a:r>
            <a:endParaRPr lang="en-US" altLang="sr-Latn-RS" b="1"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لماذا تعتبر </a:t>
            </a:r>
            <a:r>
              <a:rPr lang="ar-SY" altLang="sr-Latn-RS" sz="3000" b="1" dirty="0" smtClean="0">
                <a:solidFill>
                  <a:srgbClr val="FF0000"/>
                </a:solidFill>
                <a:latin typeface="Sakkal Majalla" panose="02000000000000000000" pitchFamily="2" charset="-78"/>
                <a:cs typeface="Sakkal Majalla" panose="02000000000000000000" pitchFamily="2" charset="-78"/>
              </a:rPr>
              <a:t>مصادرة</a:t>
            </a:r>
            <a:r>
              <a:rPr lang="ar-SY" altLang="sr-Latn-RS" sz="3000" dirty="0" smtClean="0">
                <a:latin typeface="Sakkal Majalla" panose="02000000000000000000" pitchFamily="2" charset="-78"/>
                <a:cs typeface="Sakkal Majalla" panose="02000000000000000000" pitchFamily="2" charset="-78"/>
              </a:rPr>
              <a:t> البيانات </a:t>
            </a:r>
            <a:r>
              <a:rPr lang="ar-SY" altLang="sr-Latn-RS" sz="3000" dirty="0">
                <a:latin typeface="Sakkal Majalla" panose="02000000000000000000" pitchFamily="2" charset="-78"/>
                <a:cs typeface="Sakkal Majalla" panose="02000000000000000000" pitchFamily="2" charset="-78"/>
              </a:rPr>
              <a:t>من قبل الشرطة </a:t>
            </a:r>
            <a:r>
              <a:rPr lang="ar-SY" altLang="sr-Latn-RS" sz="3000" dirty="0" smtClean="0">
                <a:latin typeface="Sakkal Majalla" panose="02000000000000000000" pitchFamily="2" charset="-78"/>
                <a:cs typeface="Sakkal Majalla" panose="02000000000000000000" pitchFamily="2" charset="-78"/>
              </a:rPr>
              <a:t>الفيدرالية في أوستلاندا ضرورية من </a:t>
            </a:r>
            <a:r>
              <a:rPr lang="ar-SY" altLang="sr-Latn-RS" sz="3000" dirty="0">
                <a:latin typeface="Sakkal Majalla" panose="02000000000000000000" pitchFamily="2" charset="-78"/>
                <a:cs typeface="Sakkal Majalla" panose="02000000000000000000" pitchFamily="2" charset="-78"/>
              </a:rPr>
              <a:t>الناحية الفنية</a:t>
            </a:r>
            <a:r>
              <a:rPr lang="ar-SY" altLang="sr-Latn-RS" sz="3000" dirty="0" smtClean="0">
                <a:latin typeface="Sakkal Majalla" panose="02000000000000000000" pitchFamily="2" charset="-78"/>
                <a:cs typeface="Sakkal Majalla" panose="02000000000000000000" pitchFamily="2" charset="-78"/>
              </a:rPr>
              <a:t>؟</a:t>
            </a:r>
          </a:p>
          <a:p>
            <a:pPr algn="ctr" rtl="1" eaLnBrk="1" hangingPunct="1">
              <a:buNone/>
            </a:pP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استعينوا </a:t>
            </a:r>
            <a:r>
              <a:rPr lang="ar-SY" altLang="sr-Latn-RS" sz="3000" b="1" dirty="0" smtClean="0">
                <a:solidFill>
                  <a:srgbClr val="FF0000"/>
                </a:solidFill>
                <a:latin typeface="Sakkal Majalla" panose="02000000000000000000" pitchFamily="2" charset="-78"/>
                <a:cs typeface="Sakkal Majalla" panose="02000000000000000000" pitchFamily="2" charset="-78"/>
              </a:rPr>
              <a:t>بخبير في </a:t>
            </a:r>
            <a:r>
              <a:rPr lang="ar-SY" altLang="sr-Latn-RS" sz="3000" b="1" dirty="0">
                <a:solidFill>
                  <a:srgbClr val="FF0000"/>
                </a:solidFill>
                <a:latin typeface="Sakkal Majalla" panose="02000000000000000000" pitchFamily="2" charset="-78"/>
                <a:cs typeface="Sakkal Majalla" panose="02000000000000000000" pitchFamily="2" charset="-78"/>
              </a:rPr>
              <a:t>الطب الشرعي </a:t>
            </a:r>
            <a:r>
              <a:rPr lang="ar-SY" altLang="sr-Latn-RS" sz="3000" dirty="0" smtClean="0">
                <a:latin typeface="Sakkal Majalla" panose="02000000000000000000" pitchFamily="2" charset="-78"/>
                <a:cs typeface="Sakkal Majalla" panose="02000000000000000000" pitchFamily="2" charset="-78"/>
              </a:rPr>
              <a:t>للحضور وشرح هذه المسألة.</a:t>
            </a: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endParaRPr lang="ar-SY" altLang="sr-Latn-RS" sz="3000" dirty="0">
              <a:latin typeface="Sakkal Majalla" panose="02000000000000000000" pitchFamily="2" charset="-78"/>
              <a:cs typeface="Sakkal Majalla" panose="02000000000000000000" pitchFamily="2" charset="-78"/>
            </a:endParaRPr>
          </a:p>
          <a:p>
            <a:pPr algn="ctr" rtl="1" eaLnBrk="1" hangingPunct="1">
              <a:buNone/>
            </a:pPr>
            <a:r>
              <a:rPr lang="ar-SY" altLang="sr-Latn-RS" sz="3000" dirty="0">
                <a:latin typeface="Sakkal Majalla" panose="02000000000000000000" pitchFamily="2" charset="-78"/>
                <a:cs typeface="Sakkal Majalla" panose="02000000000000000000" pitchFamily="2" charset="-78"/>
              </a:rPr>
              <a:t>لماذا لا يمكن </a:t>
            </a:r>
            <a:r>
              <a:rPr lang="ar-SY" altLang="sr-Latn-RS" sz="3000" b="1" dirty="0" smtClean="0">
                <a:solidFill>
                  <a:srgbClr val="FF0000"/>
                </a:solidFill>
                <a:latin typeface="Sakkal Majalla" panose="02000000000000000000" pitchFamily="2" charset="-78"/>
                <a:cs typeface="Sakkal Majalla" panose="02000000000000000000" pitchFamily="2" charset="-78"/>
              </a:rPr>
              <a:t>توجيه أمر </a:t>
            </a:r>
            <a:r>
              <a:rPr lang="ar-SY" altLang="sr-Latn-RS" sz="3000" dirty="0" smtClean="0">
                <a:latin typeface="Sakkal Majalla" panose="02000000000000000000" pitchFamily="2" charset="-78"/>
                <a:cs typeface="Sakkal Majalla" panose="02000000000000000000" pitchFamily="2" charset="-78"/>
              </a:rPr>
              <a:t>إلى فرع أوستلاندا </a:t>
            </a:r>
            <a:r>
              <a:rPr lang="ar-SY" altLang="sr-Latn-RS" sz="3000" b="1" dirty="0" smtClean="0">
                <a:solidFill>
                  <a:srgbClr val="FF0000"/>
                </a:solidFill>
                <a:latin typeface="Sakkal Majalla" panose="02000000000000000000" pitchFamily="2" charset="-78"/>
                <a:cs typeface="Sakkal Majalla" panose="02000000000000000000" pitchFamily="2" charset="-78"/>
              </a:rPr>
              <a:t>بتقديم</a:t>
            </a:r>
            <a:r>
              <a:rPr lang="ar-SY" altLang="sr-Latn-RS" sz="3000" dirty="0" smtClean="0">
                <a:latin typeface="Sakkal Majalla" panose="02000000000000000000" pitchFamily="2" charset="-78"/>
                <a:cs typeface="Sakkal Majalla" panose="02000000000000000000" pitchFamily="2" charset="-78"/>
              </a:rPr>
              <a:t> البيانات </a:t>
            </a:r>
            <a:r>
              <a:rPr lang="ar-SY" altLang="sr-Latn-RS" sz="3000" dirty="0">
                <a:latin typeface="Sakkal Majalla" panose="02000000000000000000" pitchFamily="2" charset="-78"/>
                <a:cs typeface="Sakkal Majalla" panose="02000000000000000000" pitchFamily="2" charset="-78"/>
              </a:rPr>
              <a:t>المطلوبة؟</a:t>
            </a:r>
          </a:p>
          <a:p>
            <a:pPr algn="ctr" rtl="1" eaLnBrk="1" hangingPunct="1">
              <a:buNone/>
            </a:pPr>
            <a:endParaRPr lang="ar-SY" altLang="sr-Latn-RS" sz="3000" dirty="0" smtClean="0">
              <a:latin typeface="Sakkal Majalla" panose="02000000000000000000" pitchFamily="2" charset="-78"/>
              <a:cs typeface="Sakkal Majalla" panose="02000000000000000000" pitchFamily="2" charset="-78"/>
            </a:endParaRPr>
          </a:p>
          <a:p>
            <a:pPr algn="ctr" rtl="1" eaLnBrk="1" hangingPunct="1">
              <a:buNone/>
            </a:pPr>
            <a:r>
              <a:rPr lang="ar-SY" altLang="sr-Latn-RS" sz="3000" dirty="0" smtClean="0">
                <a:latin typeface="Sakkal Majalla" panose="02000000000000000000" pitchFamily="2" charset="-78"/>
                <a:cs typeface="Sakkal Majalla" panose="02000000000000000000" pitchFamily="2" charset="-78"/>
              </a:rPr>
              <a:t>اطلبوا </a:t>
            </a:r>
            <a:r>
              <a:rPr lang="ar-SY" altLang="sr-Latn-RS" sz="3000" dirty="0">
                <a:latin typeface="Sakkal Majalla" panose="02000000000000000000" pitchFamily="2" charset="-78"/>
                <a:cs typeface="Sakkal Majalla" panose="02000000000000000000" pitchFamily="2" charset="-78"/>
              </a:rPr>
              <a:t>من </a:t>
            </a:r>
            <a:r>
              <a:rPr lang="ar-SY" altLang="sr-Latn-RS" sz="3000" b="1" dirty="0">
                <a:solidFill>
                  <a:srgbClr val="FF0000"/>
                </a:solidFill>
                <a:latin typeface="Sakkal Majalla" panose="02000000000000000000" pitchFamily="2" charset="-78"/>
                <a:cs typeface="Sakkal Majalla" panose="02000000000000000000" pitchFamily="2" charset="-78"/>
              </a:rPr>
              <a:t>ممثل فرع </a:t>
            </a:r>
            <a:r>
              <a:rPr lang="ar-SY" altLang="sr-Latn-RS" sz="3000" b="1" dirty="0" smtClean="0">
                <a:solidFill>
                  <a:srgbClr val="FF0000"/>
                </a:solidFill>
                <a:latin typeface="Sakkal Majalla" panose="02000000000000000000" pitchFamily="2" charset="-78"/>
                <a:cs typeface="Sakkal Majalla" panose="02000000000000000000" pitchFamily="2" charset="-78"/>
              </a:rPr>
              <a:t>أوستلاندا </a:t>
            </a:r>
            <a:r>
              <a:rPr lang="ar-SY" altLang="sr-Latn-RS" sz="3000" dirty="0" smtClean="0">
                <a:latin typeface="Sakkal Majalla" panose="02000000000000000000" pitchFamily="2" charset="-78"/>
                <a:cs typeface="Sakkal Majalla" panose="02000000000000000000" pitchFamily="2" charset="-78"/>
              </a:rPr>
              <a:t>الحضور ليشرح </a:t>
            </a:r>
            <a:r>
              <a:rPr lang="ar-SY" altLang="sr-Latn-RS" sz="3000" dirty="0">
                <a:latin typeface="Sakkal Majalla" panose="02000000000000000000" pitchFamily="2" charset="-78"/>
                <a:cs typeface="Sakkal Majalla" panose="02000000000000000000" pitchFamily="2" charset="-78"/>
              </a:rPr>
              <a:t>ذلك</a:t>
            </a:r>
            <a:r>
              <a:rPr lang="ar-SY" altLang="sr-Latn-RS" sz="3000" dirty="0" smtClean="0">
                <a:latin typeface="Sakkal Majalla" panose="02000000000000000000" pitchFamily="2" charset="-78"/>
                <a:cs typeface="Sakkal Majalla" panose="02000000000000000000" pitchFamily="2" charset="-78"/>
              </a:rPr>
              <a:t>.</a:t>
            </a:r>
            <a:endParaRPr lang="en-US" altLang="sr-Latn-RS" sz="3000" dirty="0">
              <a:latin typeface="Sakkal Majalla" panose="02000000000000000000" pitchFamily="2" charset="-78"/>
              <a:cs typeface="Sakkal Majalla" panose="02000000000000000000" pitchFamily="2" charset="-78"/>
            </a:endParaRPr>
          </a:p>
          <a:p>
            <a:pPr eaLnBrk="1" hangingPunct="1">
              <a:buNone/>
            </a:pPr>
            <a:endParaRPr lang="en-US" altLang="sr-Latn-RS" sz="3000" dirty="0">
              <a:latin typeface="Sakkal Majalla" panose="02000000000000000000" pitchFamily="2" charset="-78"/>
              <a:cs typeface="Sakkal Majalla" panose="02000000000000000000" pitchFamily="2" charset="-78"/>
            </a:endParaRPr>
          </a:p>
          <a:p>
            <a:pPr eaLnBrk="1" hangingPunct="1">
              <a:buFont typeface="Arial" panose="020B0604020202020204" pitchFamily="34" charset="0"/>
              <a:buNone/>
            </a:pPr>
            <a:endParaRPr lang="en-US" altLang="sr-Latn-RS" sz="3000" dirty="0">
              <a:latin typeface="Sakkal Majalla" panose="02000000000000000000" pitchFamily="2" charset="-78"/>
              <a:cs typeface="Sakkal Majalla" panose="02000000000000000000" pitchFamily="2" charset="-78"/>
            </a:endParaRPr>
          </a:p>
        </p:txBody>
      </p:sp>
      <p:sp>
        <p:nvSpPr>
          <p:cNvPr id="78851" name="Title 2">
            <a:extLst>
              <a:ext uri="{FF2B5EF4-FFF2-40B4-BE49-F238E27FC236}">
                <a16:creationId xmlns:a16="http://schemas.microsoft.com/office/drawing/2014/main" xmlns="" id="{1FF4C90F-6D16-45CE-BDB9-72A8E563A0B4}"/>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2: العمل مع الآخرين</a:t>
            </a:r>
            <a:endParaRPr lang="en-US" altLang="en-US" b="1" dirty="0"/>
          </a:p>
        </p:txBody>
      </p:sp>
      <p:sp>
        <p:nvSpPr>
          <p:cNvPr id="78852" name="Slide Number Placeholder 1">
            <a:extLst>
              <a:ext uri="{FF2B5EF4-FFF2-40B4-BE49-F238E27FC236}">
                <a16:creationId xmlns:a16="http://schemas.microsoft.com/office/drawing/2014/main" xmlns=""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xmlns=""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r>
              <a:rPr lang="ar-YE" altLang="en-US" dirty="0">
                <a:latin typeface="Sakkal Majalla" panose="02000000000000000000" pitchFamily="2" charset="-78"/>
                <a:cs typeface="Sakkal Majalla" panose="02000000000000000000" pitchFamily="2" charset="-78"/>
              </a:rPr>
              <a:t>العديد من الموارد المفيدة </a:t>
            </a:r>
            <a:r>
              <a:rPr lang="ar-YE" altLang="en-US" dirty="0" smtClean="0">
                <a:latin typeface="Sakkal Majalla" panose="02000000000000000000" pitchFamily="2" charset="-78"/>
                <a:cs typeface="Sakkal Majalla" panose="02000000000000000000" pitchFamily="2" charset="-78"/>
              </a:rPr>
              <a:t>متاحة</a:t>
            </a:r>
            <a:endParaRPr lang="ar-YE" altLang="en-US" dirty="0">
              <a:latin typeface="Sakkal Majalla" panose="02000000000000000000" pitchFamily="2" charset="-78"/>
              <a:cs typeface="Sakkal Majalla" panose="02000000000000000000" pitchFamily="2" charset="-78"/>
            </a:endParaRPr>
          </a:p>
          <a:p>
            <a:pPr algn="r" rtl="1">
              <a:buFontTx/>
              <a:buChar char="-"/>
            </a:pPr>
            <a:r>
              <a:rPr lang="ar-YE" altLang="en-US" dirty="0" smtClean="0">
                <a:latin typeface="Sakkal Majalla" panose="02000000000000000000" pitchFamily="2" charset="-78"/>
                <a:cs typeface="Sakkal Majalla" panose="02000000000000000000" pitchFamily="2" charset="-78"/>
              </a:rPr>
              <a:t>دليل </a:t>
            </a:r>
            <a:r>
              <a:rPr lang="ar-YE" altLang="en-US" dirty="0">
                <a:latin typeface="Sakkal Majalla" panose="02000000000000000000" pitchFamily="2" charset="-78"/>
                <a:cs typeface="Sakkal Majalla" panose="02000000000000000000" pitchFamily="2" charset="-78"/>
              </a:rPr>
              <a:t>مجلس أوروبا </a:t>
            </a:r>
            <a:r>
              <a:rPr lang="ar-YE" altLang="en-US" dirty="0" smtClean="0">
                <a:latin typeface="Sakkal Majalla" panose="02000000000000000000" pitchFamily="2" charset="-78"/>
                <a:cs typeface="Sakkal Majalla" panose="02000000000000000000" pitchFamily="2" charset="-78"/>
              </a:rPr>
              <a:t>للأدلة </a:t>
            </a:r>
            <a:r>
              <a:rPr lang="ar-SY" altLang="en-US" dirty="0" smtClean="0">
                <a:latin typeface="Sakkal Majalla" panose="02000000000000000000" pitchFamily="2" charset="-78"/>
                <a:cs typeface="Sakkal Majalla" panose="02000000000000000000" pitchFamily="2" charset="-78"/>
              </a:rPr>
              <a:t>الإلكترونية </a:t>
            </a:r>
            <a:r>
              <a:rPr lang="ar-YE" altLang="en-US" dirty="0" smtClean="0">
                <a:latin typeface="Sakkal Majalla" panose="02000000000000000000" pitchFamily="2" charset="-78"/>
                <a:cs typeface="Sakkal Majalla" panose="02000000000000000000" pitchFamily="2" charset="-78"/>
              </a:rPr>
              <a:t>(دليل </a:t>
            </a:r>
            <a:r>
              <a:rPr lang="ar-YE" altLang="en-US" dirty="0">
                <a:latin typeface="Sakkal Majalla" panose="02000000000000000000" pitchFamily="2" charset="-78"/>
                <a:cs typeface="Sakkal Majalla" panose="02000000000000000000" pitchFamily="2" charset="-78"/>
              </a:rPr>
              <a:t>أساسي لضباط الشرطة والمدعين العامين </a:t>
            </a:r>
            <a:r>
              <a:rPr lang="ar-YE" altLang="en-US" dirty="0" smtClean="0">
                <a:latin typeface="Sakkal Majalla" panose="02000000000000000000" pitchFamily="2" charset="-78"/>
                <a:cs typeface="Sakkal Majalla" panose="02000000000000000000" pitchFamily="2" charset="-78"/>
              </a:rPr>
              <a:t>والقضاة)</a:t>
            </a:r>
            <a:endParaRPr lang="ar-SY" altLang="en-US" dirty="0" smtClean="0">
              <a:latin typeface="Sakkal Majalla" panose="02000000000000000000" pitchFamily="2" charset="-78"/>
              <a:cs typeface="Sakkal Majalla" panose="02000000000000000000" pitchFamily="2" charset="-78"/>
            </a:endParaRPr>
          </a:p>
          <a:p>
            <a:pPr algn="r" rtl="1">
              <a:buFontTx/>
              <a:buChar char="-"/>
            </a:pPr>
            <a:r>
              <a:rPr lang="ar-SY" altLang="en-US" dirty="0" smtClean="0">
                <a:latin typeface="Sakkal Majalla" panose="02000000000000000000" pitchFamily="2" charset="-78"/>
                <a:cs typeface="Sakkal Majalla" panose="02000000000000000000" pitchFamily="2" charset="-78"/>
              </a:rPr>
              <a:t>دليل </a:t>
            </a:r>
            <a:r>
              <a:rPr lang="ar-YE" altLang="en-US" dirty="0" smtClean="0">
                <a:latin typeface="Sakkal Majalla" panose="02000000000000000000" pitchFamily="2" charset="-78"/>
                <a:cs typeface="Sakkal Majalla" panose="02000000000000000000" pitchFamily="2" charset="-78"/>
              </a:rPr>
              <a:t>مجلس </a:t>
            </a:r>
            <a:r>
              <a:rPr lang="ar-YE" altLang="en-US" dirty="0">
                <a:latin typeface="Sakkal Majalla" panose="02000000000000000000" pitchFamily="2" charset="-78"/>
                <a:cs typeface="Sakkal Majalla" panose="02000000000000000000" pitchFamily="2" charset="-78"/>
              </a:rPr>
              <a:t>أوروبا </a:t>
            </a:r>
            <a:r>
              <a:rPr lang="ar-SY" altLang="en-US" dirty="0" smtClean="0">
                <a:latin typeface="Sakkal Majalla" panose="02000000000000000000" pitchFamily="2" charset="-78"/>
                <a:cs typeface="Sakkal Majalla" panose="02000000000000000000" pitchFamily="2" charset="-78"/>
              </a:rPr>
              <a:t>للقضاة</a:t>
            </a:r>
            <a:endParaRPr lang="en-US" altLang="en-US" dirty="0">
              <a:latin typeface="Sakkal Majalla" panose="02000000000000000000" pitchFamily="2" charset="-78"/>
              <a:cs typeface="Sakkal Majalla" panose="02000000000000000000" pitchFamily="2" charset="-78"/>
            </a:endParaRPr>
          </a:p>
          <a:p>
            <a:endParaRPr lang="en-US" altLang="en-US" dirty="0">
              <a:latin typeface="Sakkal Majalla" panose="02000000000000000000" pitchFamily="2" charset="-78"/>
              <a:cs typeface="Sakkal Majalla" panose="02000000000000000000" pitchFamily="2" charset="-78"/>
            </a:endParaRPr>
          </a:p>
          <a:p>
            <a:pPr algn="r" rtl="1"/>
            <a:r>
              <a:rPr lang="ar-SY" altLang="en-US" dirty="0" smtClean="0">
                <a:latin typeface="Sakkal Majalla" panose="02000000000000000000" pitchFamily="2" charset="-78"/>
                <a:cs typeface="Sakkal Majalla" panose="02000000000000000000" pitchFamily="2" charset="-78"/>
              </a:rPr>
              <a:t>الاستفادة من الخبراء الفنيين</a:t>
            </a:r>
          </a:p>
        </p:txBody>
      </p:sp>
      <p:sp>
        <p:nvSpPr>
          <p:cNvPr id="80899" name="Title 2">
            <a:extLst>
              <a:ext uri="{FF2B5EF4-FFF2-40B4-BE49-F238E27FC236}">
                <a16:creationId xmlns:a16="http://schemas.microsoft.com/office/drawing/2014/main" xmlns="" id="{59692378-B813-499B-B2D4-ACF079CA77A0}"/>
              </a:ext>
            </a:extLst>
          </p:cNvPr>
          <p:cNvSpPr>
            <a:spLocks noGrp="1"/>
          </p:cNvSpPr>
          <p:nvPr>
            <p:ph type="title"/>
          </p:nvPr>
        </p:nvSpPr>
        <p:spPr>
          <a:xfrm>
            <a:off x="457200" y="150813"/>
            <a:ext cx="8229600" cy="1143000"/>
          </a:xfrm>
        </p:spPr>
        <p:txBody>
          <a:bodyPr/>
          <a:lstStyle/>
          <a:p>
            <a:pPr rtl="1"/>
            <a:r>
              <a:rPr lang="ar-SY" altLang="sr-Latn-RS" b="1" dirty="0" smtClean="0">
                <a:latin typeface="Sakkal Majalla" panose="02000000000000000000" pitchFamily="2" charset="-78"/>
                <a:cs typeface="Sakkal Majalla" panose="02000000000000000000" pitchFamily="2" charset="-78"/>
              </a:rPr>
              <a:t>المهارة 3:  </a:t>
            </a:r>
            <a:r>
              <a:rPr lang="ar-SY" altLang="sr-Latn-RS" b="1" dirty="0">
                <a:latin typeface="Sakkal Majalla" panose="02000000000000000000" pitchFamily="2" charset="-78"/>
                <a:cs typeface="Sakkal Majalla" panose="02000000000000000000" pitchFamily="2" charset="-78"/>
              </a:rPr>
              <a:t>امتلاك المعرفة </a:t>
            </a:r>
            <a:r>
              <a:rPr lang="ar-SY" altLang="sr-Latn-RS" b="1" dirty="0" smtClean="0">
                <a:latin typeface="Sakkal Majalla" panose="02000000000000000000" pitchFamily="2" charset="-78"/>
                <a:cs typeface="Sakkal Majalla" panose="02000000000000000000" pitchFamily="2" charset="-78"/>
              </a:rPr>
              <a:t>وتطوريها</a:t>
            </a:r>
            <a:endParaRPr lang="en-US" altLang="en-US" b="1" dirty="0"/>
          </a:p>
        </p:txBody>
      </p:sp>
      <p:sp>
        <p:nvSpPr>
          <p:cNvPr id="80900" name="Slide Number Placeholder 1">
            <a:extLst>
              <a:ext uri="{FF2B5EF4-FFF2-40B4-BE49-F238E27FC236}">
                <a16:creationId xmlns:a16="http://schemas.microsoft.com/office/drawing/2014/main" xmlns=""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xmlns=""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buFont typeface="Arial" charset="0"/>
              <a:buChar char="•"/>
            </a:pPr>
            <a:r>
              <a:rPr lang="ar-SY" altLang="en-US" dirty="0" smtClean="0">
                <a:latin typeface="Sakkal Majalla" panose="02000000000000000000" pitchFamily="2" charset="-78"/>
                <a:cs typeface="Sakkal Majalla" panose="02000000000000000000" pitchFamily="2" charset="-78"/>
              </a:rPr>
              <a:t>التعامل مع مسائل تقنية معقدة:</a:t>
            </a:r>
          </a:p>
          <a:p>
            <a:pPr marL="0" indent="0" algn="r" rtl="1">
              <a:buNone/>
            </a:pPr>
            <a:endParaRPr lang="ar-SY" altLang="en-US" dirty="0">
              <a:latin typeface="Sakkal Majalla" panose="02000000000000000000" pitchFamily="2" charset="-78"/>
              <a:cs typeface="Sakkal Majalla" panose="02000000000000000000" pitchFamily="2" charset="-78"/>
            </a:endParaRPr>
          </a:p>
          <a:p>
            <a:pPr algn="r" rtl="1">
              <a:buFontTx/>
              <a:buChar char="-"/>
            </a:pPr>
            <a:r>
              <a:rPr lang="ar-SY" altLang="en-US" b="1" dirty="0" smtClean="0">
                <a:solidFill>
                  <a:srgbClr val="FF0000"/>
                </a:solidFill>
                <a:latin typeface="Sakkal Majalla" panose="02000000000000000000" pitchFamily="2" charset="-78"/>
                <a:cs typeface="Sakkal Majalla" panose="02000000000000000000" pitchFamily="2" charset="-78"/>
              </a:rPr>
              <a:t>الطريقة </a:t>
            </a:r>
            <a:r>
              <a:rPr lang="ar-SY" altLang="en-US" b="1" dirty="0">
                <a:solidFill>
                  <a:srgbClr val="FF0000"/>
                </a:solidFill>
                <a:latin typeface="Sakkal Majalla" panose="02000000000000000000" pitchFamily="2" charset="-78"/>
                <a:cs typeface="Sakkal Majalla" panose="02000000000000000000" pitchFamily="2" charset="-78"/>
              </a:rPr>
              <a:t>السلبية</a:t>
            </a:r>
            <a:r>
              <a:rPr lang="ar-SY" altLang="en-US" dirty="0">
                <a:latin typeface="Sakkal Majalla" panose="02000000000000000000" pitchFamily="2" charset="-78"/>
                <a:cs typeface="Sakkal Majalla" panose="02000000000000000000" pitchFamily="2" charset="-78"/>
              </a:rPr>
              <a:t>: رفض </a:t>
            </a:r>
            <a:r>
              <a:rPr lang="ar-SY" altLang="en-US" dirty="0" smtClean="0">
                <a:latin typeface="Sakkal Majalla" panose="02000000000000000000" pitchFamily="2" charset="-78"/>
                <a:cs typeface="Sakkal Majalla" panose="02000000000000000000" pitchFamily="2" charset="-78"/>
              </a:rPr>
              <a:t>الطلبات</a:t>
            </a:r>
            <a:endParaRPr lang="ar-SY" altLang="en-US" dirty="0">
              <a:latin typeface="Sakkal Majalla" panose="02000000000000000000" pitchFamily="2" charset="-78"/>
              <a:cs typeface="Sakkal Majalla" panose="02000000000000000000" pitchFamily="2" charset="-78"/>
            </a:endParaRPr>
          </a:p>
          <a:p>
            <a:pPr algn="r" rtl="1">
              <a:buFontTx/>
              <a:buChar char="-"/>
            </a:pPr>
            <a:r>
              <a:rPr lang="ar-SY" altLang="en-US" b="1" dirty="0" smtClean="0">
                <a:solidFill>
                  <a:srgbClr val="FF0000"/>
                </a:solidFill>
                <a:latin typeface="Sakkal Majalla" panose="02000000000000000000" pitchFamily="2" charset="-78"/>
                <a:cs typeface="Sakkal Majalla" panose="02000000000000000000" pitchFamily="2" charset="-78"/>
              </a:rPr>
              <a:t>الطريقة الإيجابية</a:t>
            </a:r>
            <a:r>
              <a:rPr lang="ar-SY" altLang="en-US" dirty="0">
                <a:latin typeface="Sakkal Majalla" panose="02000000000000000000" pitchFamily="2" charset="-78"/>
                <a:cs typeface="Sakkal Majalla" panose="02000000000000000000" pitchFamily="2" charset="-78"/>
              </a:rPr>
              <a:t>: إجبار </a:t>
            </a:r>
            <a:r>
              <a:rPr lang="ar-SY" altLang="en-US" dirty="0" smtClean="0">
                <a:latin typeface="Sakkal Majalla" panose="02000000000000000000" pitchFamily="2" charset="-78"/>
                <a:cs typeface="Sakkal Majalla" panose="02000000000000000000" pitchFamily="2" charset="-78"/>
              </a:rPr>
              <a:t>المدعين العامين </a:t>
            </a:r>
            <a:r>
              <a:rPr lang="ar-SY" altLang="en-US" dirty="0">
                <a:latin typeface="Sakkal Majalla" panose="02000000000000000000" pitchFamily="2" charset="-78"/>
                <a:cs typeface="Sakkal Majalla" panose="02000000000000000000" pitchFamily="2" charset="-78"/>
              </a:rPr>
              <a:t>على </a:t>
            </a:r>
            <a:r>
              <a:rPr lang="ar-SY" altLang="en-US" dirty="0" smtClean="0">
                <a:latin typeface="Sakkal Majalla" panose="02000000000000000000" pitchFamily="2" charset="-78"/>
                <a:cs typeface="Sakkal Majalla" panose="02000000000000000000" pitchFamily="2" charset="-78"/>
              </a:rPr>
              <a:t>تحسين أدائهم؛ </a:t>
            </a:r>
            <a:r>
              <a:rPr lang="ar-SY" altLang="en-US" dirty="0">
                <a:latin typeface="Sakkal Majalla" panose="02000000000000000000" pitchFamily="2" charset="-78"/>
                <a:cs typeface="Sakkal Majalla" panose="02000000000000000000" pitchFamily="2" charset="-78"/>
              </a:rPr>
              <a:t>جلب الخبراء والموارد لتقديم التوضيحات. </a:t>
            </a:r>
            <a:r>
              <a:rPr lang="ar-SY" altLang="en-US" dirty="0" smtClean="0">
                <a:latin typeface="Sakkal Majalla" panose="02000000000000000000" pitchFamily="2" charset="-78"/>
                <a:cs typeface="Sakkal Majalla" panose="02000000000000000000" pitchFamily="2" charset="-78"/>
              </a:rPr>
              <a:t>سيساعد </a:t>
            </a:r>
            <a:r>
              <a:rPr lang="ar-SY" altLang="en-US" dirty="0">
                <a:latin typeface="Sakkal Majalla" panose="02000000000000000000" pitchFamily="2" charset="-78"/>
                <a:cs typeface="Sakkal Majalla" panose="02000000000000000000" pitchFamily="2" charset="-78"/>
              </a:rPr>
              <a:t>ذلك على بناء المعرفة للقضاة والمدعين العامين</a:t>
            </a:r>
          </a:p>
          <a:p>
            <a:pPr algn="r" rtl="1">
              <a:buFont typeface="Arial" charset="0"/>
              <a:buChar char="•"/>
            </a:pPr>
            <a:r>
              <a:rPr lang="ar-SY" altLang="en-US" dirty="0" smtClean="0">
                <a:latin typeface="Sakkal Majalla" panose="02000000000000000000" pitchFamily="2" charset="-78"/>
                <a:cs typeface="Sakkal Majalla" panose="02000000000000000000" pitchFamily="2" charset="-78"/>
              </a:rPr>
              <a:t>الحضور </a:t>
            </a:r>
            <a:r>
              <a:rPr lang="ar-SY" altLang="en-US" dirty="0">
                <a:latin typeface="Sakkal Majalla" panose="02000000000000000000" pitchFamily="2" charset="-78"/>
                <a:cs typeface="Sakkal Majalla" panose="02000000000000000000" pitchFamily="2" charset="-78"/>
              </a:rPr>
              <a:t>والمشاركة في الدورات التدريبية حول الجرائم الإلكترونية والأدلة </a:t>
            </a:r>
            <a:r>
              <a:rPr lang="ar-SY" altLang="en-US" dirty="0" smtClean="0">
                <a:latin typeface="Sakkal Majalla" panose="02000000000000000000" pitchFamily="2" charset="-78"/>
                <a:cs typeface="Sakkal Majalla" panose="02000000000000000000" pitchFamily="2" charset="-78"/>
              </a:rPr>
              <a:t>الإلكترونية</a:t>
            </a:r>
            <a:endParaRPr lang="ar-SY" altLang="en-US" dirty="0">
              <a:latin typeface="Sakkal Majalla" panose="02000000000000000000" pitchFamily="2" charset="-78"/>
              <a:cs typeface="Sakkal Majalla" panose="02000000000000000000" pitchFamily="2" charset="-78"/>
            </a:endParaRPr>
          </a:p>
        </p:txBody>
      </p:sp>
      <p:sp>
        <p:nvSpPr>
          <p:cNvPr id="82947" name="Title 2">
            <a:extLst>
              <a:ext uri="{FF2B5EF4-FFF2-40B4-BE49-F238E27FC236}">
                <a16:creationId xmlns:a16="http://schemas.microsoft.com/office/drawing/2014/main" xmlns="" id="{F4F002D7-81C7-4337-B51E-D2E014CF2625}"/>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3:  امتلاك المعرفة وتطوريها</a:t>
            </a:r>
            <a:endParaRPr lang="en-US" altLang="en-US" b="1" dirty="0"/>
          </a:p>
        </p:txBody>
      </p:sp>
      <p:sp>
        <p:nvSpPr>
          <p:cNvPr id="82948" name="Slide Number Placeholder 1">
            <a:extLst>
              <a:ext uri="{FF2B5EF4-FFF2-40B4-BE49-F238E27FC236}">
                <a16:creationId xmlns:a16="http://schemas.microsoft.com/office/drawing/2014/main" xmlns=""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xmlns="" id="{D1F2769C-6BEE-46F2-9F40-4B59EB20C67D}"/>
              </a:ext>
            </a:extLst>
          </p:cNvPr>
          <p:cNvSpPr>
            <a:spLocks noGrp="1"/>
          </p:cNvSpPr>
          <p:nvPr>
            <p:ph type="title"/>
          </p:nvPr>
        </p:nvSpPr>
        <p:spPr>
          <a:xfrm>
            <a:off x="457200" y="2762250"/>
            <a:ext cx="8229600" cy="1143000"/>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الأول</a:t>
            </a:r>
            <a:r>
              <a:rPr lang="en-US" altLang="sr-Latn-RS" sz="5400" b="1" dirty="0">
                <a:solidFill>
                  <a:srgbClr val="000000"/>
                </a:solidFill>
                <a:latin typeface="Sakkal Majalla" panose="02000000000000000000" pitchFamily="2" charset="-78"/>
                <a:cs typeface="Sakkal Majalla" panose="02000000000000000000" pitchFamily="2" charset="-78"/>
              </a:rPr>
              <a:t/>
            </a:r>
            <a:br>
              <a:rPr lang="en-US" altLang="sr-Latn-RS" sz="5400" b="1" dirty="0">
                <a:solidFill>
                  <a:srgbClr val="000000"/>
                </a:solidFill>
                <a:latin typeface="Sakkal Majalla" panose="02000000000000000000" pitchFamily="2" charset="-78"/>
                <a:cs typeface="Sakkal Majalla" panose="02000000000000000000" pitchFamily="2" charset="-78"/>
              </a:rPr>
            </a:br>
            <a:r>
              <a:rPr lang="en-US" altLang="sr-Latn-RS" sz="5400" b="1" dirty="0">
                <a:solidFill>
                  <a:srgbClr val="000000"/>
                </a:solidFill>
                <a:latin typeface="Sakkal Majalla" panose="02000000000000000000" pitchFamily="2" charset="-78"/>
                <a:cs typeface="Sakkal Majalla" panose="02000000000000000000" pitchFamily="2" charset="-78"/>
              </a:rPr>
              <a:t>	</a:t>
            </a:r>
            <a:r>
              <a:rPr lang="ar-SY" altLang="sr-Latn-RS" sz="5400" b="1" dirty="0">
                <a:solidFill>
                  <a:srgbClr val="000000"/>
                </a:solidFill>
                <a:latin typeface="Sakkal Majalla" panose="02000000000000000000" pitchFamily="2" charset="-78"/>
                <a:cs typeface="Sakkal Majalla" panose="02000000000000000000" pitchFamily="2" charset="-78"/>
              </a:rPr>
              <a:t>تقديم جلسات </a:t>
            </a:r>
            <a:r>
              <a:rPr lang="ar-SY" altLang="sr-Latn-RS" sz="5400" b="1" dirty="0" smtClean="0">
                <a:solidFill>
                  <a:srgbClr val="000000"/>
                </a:solidFill>
                <a:latin typeface="Sakkal Majalla" panose="02000000000000000000" pitchFamily="2" charset="-78"/>
                <a:cs typeface="Sakkal Majalla" panose="02000000000000000000" pitchFamily="2" charset="-78"/>
              </a:rPr>
              <a:t>الاستماع</a:t>
            </a:r>
            <a:endParaRPr lang="en-GB" altLang="sr-Latn-RS" sz="5400" b="1" dirty="0"/>
          </a:p>
        </p:txBody>
      </p:sp>
      <p:pic>
        <p:nvPicPr>
          <p:cNvPr id="9219" name="Picture 3">
            <a:extLst>
              <a:ext uri="{FF2B5EF4-FFF2-40B4-BE49-F238E27FC236}">
                <a16:creationId xmlns:a16="http://schemas.microsoft.com/office/drawing/2014/main" xmlns=""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xmlns=""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xmlns=""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buFont typeface="Arial" charset="0"/>
              <a:buChar char="•"/>
            </a:pPr>
            <a:r>
              <a:rPr lang="ar-SY" altLang="en-US" sz="3000" dirty="0" smtClean="0">
                <a:latin typeface="Sakkal Majalla" panose="02000000000000000000" pitchFamily="2" charset="-78"/>
                <a:cs typeface="Sakkal Majalla" panose="02000000000000000000" pitchFamily="2" charset="-78"/>
              </a:rPr>
              <a:t>مصادر </a:t>
            </a:r>
            <a:r>
              <a:rPr lang="ar-SY" altLang="en-US" sz="3000" dirty="0">
                <a:latin typeface="Sakkal Majalla" panose="02000000000000000000" pitchFamily="2" charset="-78"/>
                <a:cs typeface="Sakkal Majalla" panose="02000000000000000000" pitchFamily="2" charset="-78"/>
              </a:rPr>
              <a:t>متعددة </a:t>
            </a:r>
            <a:r>
              <a:rPr lang="ar-SY" altLang="en-US" sz="3000" dirty="0" smtClean="0">
                <a:latin typeface="Sakkal Majalla" panose="02000000000000000000" pitchFamily="2" charset="-78"/>
                <a:cs typeface="Sakkal Majalla" panose="02000000000000000000" pitchFamily="2" charset="-78"/>
              </a:rPr>
              <a:t>للمعلومات</a:t>
            </a:r>
          </a:p>
          <a:p>
            <a:pPr marL="0" indent="0" algn="just" rtl="1" eaLnBrk="1" hangingPunct="1">
              <a:buNone/>
            </a:pPr>
            <a:endParaRPr lang="ar-SY" altLang="en-US" sz="3000" dirty="0">
              <a:latin typeface="Sakkal Majalla" panose="02000000000000000000" pitchFamily="2" charset="-78"/>
              <a:cs typeface="Sakkal Majalla" panose="02000000000000000000" pitchFamily="2" charset="-78"/>
            </a:endParaRP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القضاة</a:t>
            </a:r>
          </a:p>
          <a:p>
            <a:pPr lvl="1" algn="just" rtl="1" eaLnBrk="1" hangingPunct="1">
              <a:buFont typeface="Arial" charset="0"/>
              <a:buChar char="•"/>
            </a:pPr>
            <a:r>
              <a:rPr lang="ar-SY" altLang="en-US" sz="2600" dirty="0" smtClean="0">
                <a:latin typeface="Sakkal Majalla" panose="02000000000000000000" pitchFamily="2" charset="-78"/>
                <a:cs typeface="Sakkal Majalla" panose="02000000000000000000" pitchFamily="2" charset="-78"/>
              </a:rPr>
              <a:t>اعتمد </a:t>
            </a:r>
            <a:r>
              <a:rPr lang="ar-SY" altLang="en-US" sz="2600" dirty="0">
                <a:latin typeface="Sakkal Majalla" panose="02000000000000000000" pitchFamily="2" charset="-78"/>
                <a:cs typeface="Sakkal Majalla" panose="02000000000000000000" pitchFamily="2" charset="-78"/>
              </a:rPr>
              <a:t>القضاة التكنولوجيا وعادة ما يفاجأ </a:t>
            </a:r>
            <a:r>
              <a:rPr lang="ar-SY" altLang="en-US" sz="2600" dirty="0" smtClean="0">
                <a:latin typeface="Sakkal Majalla" panose="02000000000000000000" pitchFamily="2" charset="-78"/>
                <a:cs typeface="Sakkal Majalla" panose="02000000000000000000" pitchFamily="2" charset="-78"/>
              </a:rPr>
              <a:t>المدعون العامون بالمعرفة التي يمن عنها القضاة بشأن الجرائم فائقة التكنولوجيا</a:t>
            </a:r>
          </a:p>
          <a:p>
            <a:pPr algn="just" rtl="1" eaLnBrk="1" hangingPunct="1">
              <a:buFont typeface="Arial" charset="0"/>
              <a:buChar char="•"/>
            </a:pPr>
            <a:endParaRPr lang="ar-SY" altLang="en-US" sz="3000" dirty="0">
              <a:latin typeface="Sakkal Majalla" panose="02000000000000000000" pitchFamily="2" charset="-78"/>
              <a:cs typeface="Sakkal Majalla" panose="02000000000000000000" pitchFamily="2" charset="-78"/>
            </a:endParaRP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المدعون العامون، </a:t>
            </a:r>
            <a:r>
              <a:rPr lang="ar-SY" altLang="en-US" sz="3000" dirty="0">
                <a:latin typeface="Sakkal Majalla" panose="02000000000000000000" pitchFamily="2" charset="-78"/>
                <a:cs typeface="Sakkal Majalla" panose="02000000000000000000" pitchFamily="2" charset="-78"/>
              </a:rPr>
              <a:t>خبراء الطب </a:t>
            </a:r>
            <a:r>
              <a:rPr lang="ar-SY" altLang="en-US" sz="3000" dirty="0" smtClean="0">
                <a:latin typeface="Sakkal Majalla" panose="02000000000000000000" pitchFamily="2" charset="-78"/>
                <a:cs typeface="Sakkal Majalla" panose="02000000000000000000" pitchFamily="2" charset="-78"/>
              </a:rPr>
              <a:t>الشرعي، </a:t>
            </a:r>
            <a:r>
              <a:rPr lang="ar-SY" altLang="en-US" sz="3000" dirty="0">
                <a:latin typeface="Sakkal Majalla" panose="02000000000000000000" pitchFamily="2" charset="-78"/>
                <a:cs typeface="Sakkal Majalla" panose="02000000000000000000" pitchFamily="2" charset="-78"/>
              </a:rPr>
              <a:t>الخبراء </a:t>
            </a:r>
            <a:r>
              <a:rPr lang="ar-SY" altLang="en-US" sz="3000" dirty="0" smtClean="0">
                <a:latin typeface="Sakkal Majalla" panose="02000000000000000000" pitchFamily="2" charset="-78"/>
                <a:cs typeface="Sakkal Majalla" panose="02000000000000000000" pitchFamily="2" charset="-78"/>
              </a:rPr>
              <a:t>الفنيون</a:t>
            </a:r>
          </a:p>
          <a:p>
            <a:pPr algn="just" rtl="1" eaLnBrk="1" hangingPunct="1">
              <a:buFontTx/>
              <a:buChar char="-"/>
            </a:pPr>
            <a:r>
              <a:rPr lang="ar-SY" altLang="en-US" sz="3000" dirty="0" smtClean="0">
                <a:latin typeface="Sakkal Majalla" panose="02000000000000000000" pitchFamily="2" charset="-78"/>
                <a:cs typeface="Sakkal Majalla" panose="02000000000000000000" pitchFamily="2" charset="-78"/>
              </a:rPr>
              <a:t>موارد أخرى </a:t>
            </a:r>
            <a:r>
              <a:rPr lang="ar-SY" altLang="en-US" sz="3000" dirty="0">
                <a:latin typeface="Sakkal Majalla" panose="02000000000000000000" pitchFamily="2" charset="-78"/>
                <a:cs typeface="Sakkal Majalla" panose="02000000000000000000" pitchFamily="2" charset="-78"/>
              </a:rPr>
              <a:t>(</a:t>
            </a:r>
            <a:r>
              <a:rPr lang="ar-SY" altLang="en-US" sz="3000" dirty="0" smtClean="0">
                <a:latin typeface="Sakkal Majalla" panose="02000000000000000000" pitchFamily="2" charset="-78"/>
                <a:cs typeface="Sakkal Majalla" panose="02000000000000000000" pitchFamily="2" charset="-78"/>
              </a:rPr>
              <a:t>دليل مجلس </a:t>
            </a:r>
            <a:r>
              <a:rPr lang="ar-SY" altLang="en-US" sz="3000" dirty="0">
                <a:latin typeface="Sakkal Majalla" panose="02000000000000000000" pitchFamily="2" charset="-78"/>
                <a:cs typeface="Sakkal Majalla" panose="02000000000000000000" pitchFamily="2" charset="-78"/>
              </a:rPr>
              <a:t>أوروبا للأدلة </a:t>
            </a:r>
            <a:r>
              <a:rPr lang="ar-SY" altLang="en-US" sz="3000" dirty="0" smtClean="0">
                <a:latin typeface="Sakkal Majalla" panose="02000000000000000000" pitchFamily="2" charset="-78"/>
                <a:cs typeface="Sakkal Majalla" panose="02000000000000000000" pitchFamily="2" charset="-78"/>
              </a:rPr>
              <a:t>الإلكترونية، دليل القضاة)</a:t>
            </a:r>
            <a:endParaRPr lang="ar-SY" altLang="en-US" sz="3000" dirty="0">
              <a:latin typeface="Sakkal Majalla" panose="02000000000000000000" pitchFamily="2" charset="-78"/>
              <a:cs typeface="Sakkal Majalla" panose="02000000000000000000" pitchFamily="2" charset="-78"/>
            </a:endParaRPr>
          </a:p>
        </p:txBody>
      </p:sp>
      <p:sp>
        <p:nvSpPr>
          <p:cNvPr id="84995" name="Title 2">
            <a:extLst>
              <a:ext uri="{FF2B5EF4-FFF2-40B4-BE49-F238E27FC236}">
                <a16:creationId xmlns:a16="http://schemas.microsoft.com/office/drawing/2014/main" xmlns="" id="{4B332C6B-6ED6-46F2-9DD5-A178D6FA371B}"/>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4: استيعاب المعلومات</a:t>
            </a:r>
            <a:endParaRPr lang="en-US" altLang="en-US" b="1" dirty="0"/>
          </a:p>
        </p:txBody>
      </p:sp>
      <p:sp>
        <p:nvSpPr>
          <p:cNvPr id="84996" name="Slide Number Placeholder 1">
            <a:extLst>
              <a:ext uri="{FF2B5EF4-FFF2-40B4-BE49-F238E27FC236}">
                <a16:creationId xmlns:a16="http://schemas.microsoft.com/office/drawing/2014/main" xmlns=""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263814" y="1293812"/>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b="1" dirty="0">
                <a:latin typeface="Sakkal Majalla" panose="02000000000000000000" pitchFamily="2" charset="-78"/>
                <a:cs typeface="Sakkal Majalla" panose="02000000000000000000" pitchFamily="2" charset="-78"/>
              </a:rPr>
              <a:t>دراسة حالة: تمرين</a:t>
            </a:r>
            <a:endParaRPr lang="en-US" altLang="sr-Latn-RS" b="1" dirty="0">
              <a:latin typeface="Sakkal Majalla" panose="02000000000000000000" pitchFamily="2" charset="-78"/>
              <a:cs typeface="Sakkal Majalla" panose="02000000000000000000" pitchFamily="2" charset="-78"/>
            </a:endParaRPr>
          </a:p>
          <a:p>
            <a:pPr marL="0" indent="0" algn="just" rtl="1" eaLnBrk="1" hangingPunct="1">
              <a:buNone/>
              <a:defRPr/>
            </a:pPr>
            <a:r>
              <a:rPr lang="ar-SY" altLang="sr-Latn-RS" sz="3000" dirty="0" smtClean="0">
                <a:latin typeface="Sakkal Majalla" panose="02000000000000000000" pitchFamily="2" charset="-78"/>
                <a:cs typeface="Sakkal Majalla" panose="02000000000000000000" pitchFamily="2" charset="-78"/>
              </a:rPr>
              <a:t>ما </a:t>
            </a:r>
            <a:r>
              <a:rPr lang="ar-SY" altLang="sr-Latn-RS" sz="3000" dirty="0">
                <a:latin typeface="Sakkal Majalla" panose="02000000000000000000" pitchFamily="2" charset="-78"/>
                <a:cs typeface="Sakkal Majalla" panose="02000000000000000000" pitchFamily="2" charset="-78"/>
              </a:rPr>
              <a:t>هي </a:t>
            </a:r>
            <a:r>
              <a:rPr lang="ar-SY" altLang="sr-Latn-RS" sz="3000" b="1" dirty="0">
                <a:solidFill>
                  <a:srgbClr val="FF0000"/>
                </a:solidFill>
                <a:latin typeface="Sakkal Majalla" panose="02000000000000000000" pitchFamily="2" charset="-78"/>
                <a:cs typeface="Sakkal Majalla" panose="02000000000000000000" pitchFamily="2" charset="-78"/>
              </a:rPr>
              <a:t>وظيفة تجزئة </a:t>
            </a:r>
            <a:r>
              <a:rPr lang="ar-SY" altLang="sr-Latn-RS" sz="3000" b="1" dirty="0" smtClean="0">
                <a:solidFill>
                  <a:srgbClr val="FF0000"/>
                </a:solidFill>
                <a:latin typeface="Sakkal Majalla" panose="02000000000000000000" pitchFamily="2" charset="-78"/>
                <a:cs typeface="Sakkal Majalla" panose="02000000000000000000" pitchFamily="2" charset="-78"/>
              </a:rPr>
              <a:t>التشفير</a:t>
            </a:r>
            <a:r>
              <a:rPr lang="fr-FR" altLang="sr-Latn-RS" sz="3000" b="1" dirty="0" smtClean="0">
                <a:solidFill>
                  <a:srgbClr val="FF0000"/>
                </a:solidFill>
                <a:latin typeface="Sakkal Majalla" panose="02000000000000000000" pitchFamily="2" charset="-78"/>
                <a:cs typeface="Sakkal Majalla" panose="02000000000000000000" pitchFamily="2" charset="-78"/>
              </a:rPr>
              <a:t>MD5 </a:t>
            </a:r>
            <a:r>
              <a:rPr lang="ar-SY" altLang="sr-Latn-RS" sz="3000" b="1" dirty="0" smtClean="0">
                <a:solidFill>
                  <a:srgbClr val="FF0000"/>
                </a:solidFill>
                <a:latin typeface="Sakkal Majalla" panose="02000000000000000000" pitchFamily="2" charset="-78"/>
                <a:cs typeface="Sakkal Majalla" panose="02000000000000000000" pitchFamily="2" charset="-78"/>
              </a:rPr>
              <a:t> </a:t>
            </a:r>
            <a:r>
              <a:rPr lang="ar-SY" altLang="sr-Latn-RS" sz="3000" dirty="0" smtClean="0">
                <a:latin typeface="Sakkal Majalla" panose="02000000000000000000" pitchFamily="2" charset="-78"/>
                <a:cs typeface="Sakkal Majalla" panose="02000000000000000000" pitchFamily="2" charset="-78"/>
              </a:rPr>
              <a:t>التي </a:t>
            </a:r>
            <a:r>
              <a:rPr lang="ar-SY" altLang="sr-Latn-RS" sz="3000" dirty="0">
                <a:latin typeface="Sakkal Majalla" panose="02000000000000000000" pitchFamily="2" charset="-78"/>
                <a:cs typeface="Sakkal Majalla" panose="02000000000000000000" pitchFamily="2" charset="-78"/>
              </a:rPr>
              <a:t>سيتم استخدامها لإنشاء صور </a:t>
            </a:r>
            <a:r>
              <a:rPr lang="ar-SY" altLang="sr-Latn-RS" sz="3000" dirty="0" smtClean="0">
                <a:latin typeface="Sakkal Majalla" panose="02000000000000000000" pitchFamily="2" charset="-78"/>
                <a:cs typeface="Sakkal Majalla" panose="02000000000000000000" pitchFamily="2" charset="-78"/>
              </a:rPr>
              <a:t>عن محتويات الكمبيوتر الذي يحمل الرقم </a:t>
            </a:r>
            <a:r>
              <a:rPr lang="ar-SY" altLang="sr-Latn-RS" sz="3000" dirty="0">
                <a:latin typeface="Sakkal Majalla" panose="02000000000000000000" pitchFamily="2" charset="-78"/>
                <a:cs typeface="Sakkal Majalla" panose="02000000000000000000" pitchFamily="2" charset="-78"/>
              </a:rPr>
              <a:t>التسلسلي # 0123012-</a:t>
            </a:r>
            <a:r>
              <a:rPr lang="fr-FR" altLang="sr-Latn-RS" sz="3000" dirty="0">
                <a:latin typeface="Sakkal Majalla" panose="02000000000000000000" pitchFamily="2" charset="-78"/>
                <a:cs typeface="Sakkal Majalla" panose="02000000000000000000" pitchFamily="2" charset="-78"/>
              </a:rPr>
              <a:t>S1234911</a:t>
            </a:r>
            <a:r>
              <a:rPr lang="fr-FR" altLang="sr-Latn-RS" sz="3000" dirty="0" smtClean="0">
                <a:latin typeface="Sakkal Majalla" panose="02000000000000000000" pitchFamily="2" charset="-78"/>
                <a:cs typeface="Sakkal Majalla" panose="02000000000000000000" pitchFamily="2" charset="-78"/>
              </a:rPr>
              <a:t>؟</a:t>
            </a:r>
            <a:endParaRPr lang="ar-SY" altLang="sr-Latn-RS" sz="3000" dirty="0" smtClean="0">
              <a:latin typeface="Sakkal Majalla" panose="02000000000000000000" pitchFamily="2" charset="-78"/>
              <a:cs typeface="Sakkal Majalla" panose="02000000000000000000" pitchFamily="2" charset="-78"/>
            </a:endParaRPr>
          </a:p>
          <a:p>
            <a:pPr marL="0" indent="0" algn="just" rtl="1" eaLnBrk="1" hangingPunct="1">
              <a:buNone/>
              <a:defRPr/>
            </a:pPr>
            <a:endParaRPr lang="fr-FR" altLang="sr-Latn-RS" sz="3000" dirty="0">
              <a:latin typeface="Sakkal Majalla" panose="02000000000000000000" pitchFamily="2" charset="-78"/>
              <a:cs typeface="Sakkal Majalla" panose="02000000000000000000" pitchFamily="2" charset="-78"/>
            </a:endParaRPr>
          </a:p>
          <a:p>
            <a:pPr marL="0" indent="0" algn="ctr" rtl="1" eaLnBrk="1" hangingPunct="1">
              <a:buNone/>
              <a:defRPr/>
            </a:pPr>
            <a:r>
              <a:rPr lang="ar-SY" altLang="sr-Latn-RS" sz="3000" b="1" dirty="0" smtClean="0">
                <a:solidFill>
                  <a:srgbClr val="FF0000"/>
                </a:solidFill>
                <a:latin typeface="Sakkal Majalla" panose="02000000000000000000" pitchFamily="2" charset="-78"/>
                <a:cs typeface="Sakkal Majalla" panose="02000000000000000000" pitchFamily="2" charset="-78"/>
              </a:rPr>
              <a:t>الاستيعاب</a:t>
            </a:r>
            <a:r>
              <a:rPr lang="ar-SY" altLang="sr-Latn-RS" sz="3000" b="1" dirty="0">
                <a:solidFill>
                  <a:srgbClr val="FF0000"/>
                </a:solidFill>
                <a:latin typeface="Sakkal Majalla" panose="02000000000000000000" pitchFamily="2" charset="-78"/>
                <a:cs typeface="Sakkal Majalla" panose="02000000000000000000" pitchFamily="2" charset="-78"/>
              </a:rPr>
              <a:t>:</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معرفة مسبقة</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تفسير المدعي العام</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تفسير الخبير</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الصفحة 174، </a:t>
            </a:r>
            <a:r>
              <a:rPr lang="ar-SY" altLang="sr-Latn-RS" sz="3000" dirty="0">
                <a:latin typeface="Sakkal Majalla" panose="02000000000000000000" pitchFamily="2" charset="-78"/>
                <a:cs typeface="Sakkal Majalla" panose="02000000000000000000" pitchFamily="2" charset="-78"/>
              </a:rPr>
              <a:t>دليل </a:t>
            </a:r>
            <a:r>
              <a:rPr lang="ar-SY" altLang="sr-Latn-RS" sz="3000" dirty="0" smtClean="0">
                <a:latin typeface="Sakkal Majalla" panose="02000000000000000000" pitchFamily="2" charset="-78"/>
                <a:cs typeface="Sakkal Majalla" panose="02000000000000000000" pitchFamily="2" charset="-78"/>
              </a:rPr>
              <a:t>مجلس أوربا للأدلة الإلكترونية</a:t>
            </a: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دليل مجلس أوروبا للقضاة</a:t>
            </a:r>
            <a:endParaRPr lang="en-US" altLang="sr-Latn-RS" sz="3000" dirty="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p:txBody>
      </p:sp>
      <p:sp>
        <p:nvSpPr>
          <p:cNvPr id="87043" name="Title 2">
            <a:extLst>
              <a:ext uri="{FF2B5EF4-FFF2-40B4-BE49-F238E27FC236}">
                <a16:creationId xmlns:a16="http://schemas.microsoft.com/office/drawing/2014/main" xmlns="" id="{EE9A1FA1-5DF4-4F48-99C3-6480A7F29ACF}"/>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4: استيعاب المعلومات</a:t>
            </a:r>
            <a:endParaRPr lang="en-US" altLang="en-US" b="1" dirty="0"/>
          </a:p>
        </p:txBody>
      </p:sp>
      <p:sp>
        <p:nvSpPr>
          <p:cNvPr id="87044" name="Slide Number Placeholder 1">
            <a:extLst>
              <a:ext uri="{FF2B5EF4-FFF2-40B4-BE49-F238E27FC236}">
                <a16:creationId xmlns:a16="http://schemas.microsoft.com/office/drawing/2014/main" xmlns=""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xmlns=""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rtl="1"/>
            <a:r>
              <a:rPr lang="ar-SY" dirty="0" smtClean="0">
                <a:latin typeface="Sakkal Majalla" panose="02000000000000000000" pitchFamily="2" charset="-78"/>
                <a:cs typeface="Sakkal Majalla" panose="02000000000000000000" pitchFamily="2" charset="-78"/>
              </a:rPr>
              <a:t>تطرح قضايا الجريمة فائقة التكنولوجيا صعوبات فريدة من نوعها:</a:t>
            </a:r>
          </a:p>
          <a:p>
            <a:pPr algn="r" rtl="1">
              <a:buFontTx/>
              <a:buChar char="-"/>
            </a:pPr>
            <a:r>
              <a:rPr lang="ar-YE" dirty="0" smtClean="0">
                <a:latin typeface="Sakkal Majalla" panose="02000000000000000000" pitchFamily="2" charset="-78"/>
                <a:cs typeface="Sakkal Majalla" panose="02000000000000000000" pitchFamily="2" charset="-78"/>
              </a:rPr>
              <a:t>تستند </a:t>
            </a:r>
            <a:r>
              <a:rPr lang="ar-SY" dirty="0" smtClean="0">
                <a:latin typeface="Sakkal Majalla" panose="02000000000000000000" pitchFamily="2" charset="-78"/>
                <a:cs typeface="Sakkal Majalla" panose="02000000000000000000" pitchFamily="2" charset="-78"/>
              </a:rPr>
              <a:t>الطلبات إلى تصريحات للاستدلال الجنائي </a:t>
            </a:r>
            <a:r>
              <a:rPr lang="ar-YE" dirty="0" smtClean="0">
                <a:latin typeface="Sakkal Majalla" panose="02000000000000000000" pitchFamily="2" charset="-78"/>
                <a:cs typeface="Sakkal Majalla" panose="02000000000000000000" pitchFamily="2" charset="-78"/>
              </a:rPr>
              <a:t>و</a:t>
            </a:r>
            <a:r>
              <a:rPr lang="ar-SY" dirty="0" smtClean="0">
                <a:latin typeface="Sakkal Majalla" panose="02000000000000000000" pitchFamily="2" charset="-78"/>
                <a:cs typeface="Sakkal Majalla" panose="02000000000000000000" pitchFamily="2" charset="-78"/>
              </a:rPr>
              <a:t>إفادات </a:t>
            </a:r>
            <a:r>
              <a:rPr lang="ar-YE" dirty="0" smtClean="0">
                <a:latin typeface="Sakkal Majalla" panose="02000000000000000000" pitchFamily="2" charset="-78"/>
                <a:cs typeface="Sakkal Majalla" panose="02000000000000000000" pitchFamily="2" charset="-78"/>
              </a:rPr>
              <a:t>تقنية </a:t>
            </a:r>
            <a:r>
              <a:rPr lang="ar-YE" dirty="0">
                <a:latin typeface="Sakkal Majalla" panose="02000000000000000000" pitchFamily="2" charset="-78"/>
                <a:cs typeface="Sakkal Majalla" panose="02000000000000000000" pitchFamily="2" charset="-78"/>
              </a:rPr>
              <a:t>بدلا من </a:t>
            </a:r>
            <a:r>
              <a:rPr lang="ar-YE" dirty="0" smtClean="0">
                <a:latin typeface="Sakkal Majalla" panose="02000000000000000000" pitchFamily="2" charset="-78"/>
                <a:cs typeface="Sakkal Majalla" panose="02000000000000000000" pitchFamily="2" charset="-78"/>
              </a:rPr>
              <a:t>الأدلة</a:t>
            </a:r>
            <a:endParaRPr lang="ar-SY" dirty="0">
              <a:latin typeface="Sakkal Majalla" panose="02000000000000000000" pitchFamily="2" charset="-78"/>
              <a:cs typeface="Sakkal Majalla" panose="02000000000000000000" pitchFamily="2" charset="-78"/>
            </a:endParaRPr>
          </a:p>
          <a:p>
            <a:pPr algn="r" rtl="1">
              <a:buFontTx/>
              <a:buChar char="-"/>
            </a:pPr>
            <a:r>
              <a:rPr lang="ar-YE" dirty="0" smtClean="0">
                <a:latin typeface="Sakkal Majalla" panose="02000000000000000000" pitchFamily="2" charset="-78"/>
                <a:cs typeface="Sakkal Majalla" panose="02000000000000000000" pitchFamily="2" charset="-78"/>
              </a:rPr>
              <a:t>كثافة </a:t>
            </a:r>
            <a:r>
              <a:rPr lang="ar-SY" dirty="0" smtClean="0">
                <a:latin typeface="Sakkal Majalla" panose="02000000000000000000" pitchFamily="2" charset="-78"/>
                <a:cs typeface="Sakkal Majalla" panose="02000000000000000000" pitchFamily="2" charset="-78"/>
              </a:rPr>
              <a:t>المصالح </a:t>
            </a:r>
            <a:r>
              <a:rPr lang="ar-YE" dirty="0" smtClean="0">
                <a:latin typeface="Sakkal Majalla" panose="02000000000000000000" pitchFamily="2" charset="-78"/>
                <a:cs typeface="Sakkal Majalla" panose="02000000000000000000" pitchFamily="2" charset="-78"/>
              </a:rPr>
              <a:t>المختلفة </a:t>
            </a:r>
            <a:r>
              <a:rPr lang="ar-YE" dirty="0">
                <a:latin typeface="Sakkal Majalla" panose="02000000000000000000" pitchFamily="2" charset="-78"/>
                <a:cs typeface="Sakkal Majalla" panose="02000000000000000000" pitchFamily="2" charset="-78"/>
              </a:rPr>
              <a:t>المعنية (المشتبه </a:t>
            </a:r>
            <a:r>
              <a:rPr lang="ar-YE" dirty="0" smtClean="0">
                <a:latin typeface="Sakkal Majalla" panose="02000000000000000000" pitchFamily="2" charset="-78"/>
                <a:cs typeface="Sakkal Majalla" panose="02000000000000000000" pitchFamily="2" charset="-78"/>
              </a:rPr>
              <a:t>بهم، و</a:t>
            </a:r>
            <a:r>
              <a:rPr lang="ar-SY" dirty="0" smtClean="0">
                <a:latin typeface="Sakkal Majalla" panose="02000000000000000000" pitchFamily="2" charset="-78"/>
                <a:cs typeface="Sakkal Majalla" panose="02000000000000000000" pitchFamily="2" charset="-78"/>
              </a:rPr>
              <a:t>الأشخاص </a:t>
            </a:r>
            <a:r>
              <a:rPr lang="ar-YE" dirty="0" smtClean="0">
                <a:latin typeface="Sakkal Majalla" panose="02000000000000000000" pitchFamily="2" charset="-78"/>
                <a:cs typeface="Sakkal Majalla" panose="02000000000000000000" pitchFamily="2" charset="-78"/>
              </a:rPr>
              <a:t>موضوع</a:t>
            </a:r>
            <a:r>
              <a:rPr lang="ar-SY" dirty="0" smtClean="0">
                <a:latin typeface="Sakkal Majalla" panose="02000000000000000000" pitchFamily="2" charset="-78"/>
                <a:cs typeface="Sakkal Majalla" panose="02000000000000000000" pitchFamily="2" charset="-78"/>
              </a:rPr>
              <a:t> الطلب</a:t>
            </a:r>
            <a:r>
              <a:rPr lang="ar-YE" dirty="0" smtClean="0">
                <a:latin typeface="Sakkal Majalla" panose="02000000000000000000" pitchFamily="2" charset="-78"/>
                <a:cs typeface="Sakkal Majalla" panose="02000000000000000000" pitchFamily="2" charset="-78"/>
              </a:rPr>
              <a:t>، </a:t>
            </a:r>
            <a:r>
              <a:rPr lang="ar-YE" dirty="0">
                <a:latin typeface="Sakkal Majalla" panose="02000000000000000000" pitchFamily="2" charset="-78"/>
                <a:cs typeface="Sakkal Majalla" panose="02000000000000000000" pitchFamily="2" charset="-78"/>
              </a:rPr>
              <a:t>والأطراف </a:t>
            </a:r>
            <a:r>
              <a:rPr lang="ar-YE" dirty="0" smtClean="0">
                <a:latin typeface="Sakkal Majalla" panose="02000000000000000000" pitchFamily="2" charset="-78"/>
                <a:cs typeface="Sakkal Majalla" panose="02000000000000000000" pitchFamily="2" charset="-78"/>
              </a:rPr>
              <a:t>الثالثة)</a:t>
            </a:r>
            <a:endParaRPr lang="ar-SY" dirty="0" smtClean="0">
              <a:latin typeface="Sakkal Majalla" panose="02000000000000000000" pitchFamily="2" charset="-78"/>
              <a:cs typeface="Sakkal Majalla" panose="02000000000000000000" pitchFamily="2" charset="-78"/>
            </a:endParaRPr>
          </a:p>
          <a:p>
            <a:pPr marL="0" indent="0" algn="r" rtl="1">
              <a:buNone/>
            </a:pPr>
            <a:endParaRPr lang="ar-SY" dirty="0">
              <a:latin typeface="Sakkal Majalla" panose="02000000000000000000" pitchFamily="2" charset="-78"/>
              <a:cs typeface="Sakkal Majalla" panose="02000000000000000000" pitchFamily="2" charset="-78"/>
            </a:endParaRPr>
          </a:p>
          <a:p>
            <a:pPr algn="r" rtl="1">
              <a:buFont typeface="Arial" charset="0"/>
              <a:buChar char="•"/>
            </a:pPr>
            <a:r>
              <a:rPr lang="ar-SY" dirty="0" smtClean="0">
                <a:latin typeface="Sakkal Majalla" panose="02000000000000000000" pitchFamily="2" charset="-78"/>
                <a:cs typeface="Sakkal Majalla" panose="02000000000000000000" pitchFamily="2" charset="-78"/>
              </a:rPr>
              <a:t>يجب على </a:t>
            </a:r>
            <a:r>
              <a:rPr lang="ar-YE" dirty="0" smtClean="0">
                <a:latin typeface="Sakkal Majalla" panose="02000000000000000000" pitchFamily="2" charset="-78"/>
                <a:cs typeface="Sakkal Majalla" panose="02000000000000000000" pitchFamily="2" charset="-78"/>
              </a:rPr>
              <a:t>القضاة </a:t>
            </a:r>
            <a:r>
              <a:rPr lang="ar-SY" dirty="0" smtClean="0">
                <a:latin typeface="Sakkal Majalla" panose="02000000000000000000" pitchFamily="2" charset="-78"/>
                <a:cs typeface="Sakkal Majalla" panose="02000000000000000000" pitchFamily="2" charset="-78"/>
              </a:rPr>
              <a:t>تحقيق التوازن </a:t>
            </a:r>
            <a:r>
              <a:rPr lang="ar-YE" dirty="0" smtClean="0">
                <a:latin typeface="Sakkal Majalla" panose="02000000000000000000" pitchFamily="2" charset="-78"/>
                <a:cs typeface="Sakkal Majalla" panose="02000000000000000000" pitchFamily="2" charset="-78"/>
              </a:rPr>
              <a:t>بين </a:t>
            </a:r>
            <a:r>
              <a:rPr lang="ar-YE" dirty="0">
                <a:latin typeface="Sakkal Majalla" panose="02000000000000000000" pitchFamily="2" charset="-78"/>
                <a:cs typeface="Sakkal Majalla" panose="02000000000000000000" pitchFamily="2" charset="-78"/>
              </a:rPr>
              <a:t>عوامل مثل </a:t>
            </a:r>
            <a:r>
              <a:rPr lang="ar-YE" dirty="0" smtClean="0">
                <a:latin typeface="Sakkal Majalla" panose="02000000000000000000" pitchFamily="2" charset="-78"/>
                <a:cs typeface="Sakkal Majalla" panose="02000000000000000000" pitchFamily="2" charset="-78"/>
              </a:rPr>
              <a:t>احتمال </a:t>
            </a:r>
            <a:r>
              <a:rPr lang="ar-SY" dirty="0" smtClean="0">
                <a:latin typeface="Sakkal Majalla" panose="02000000000000000000" pitchFamily="2" charset="-78"/>
                <a:cs typeface="Sakkal Majalla" panose="02000000000000000000" pitchFamily="2" charset="-78"/>
              </a:rPr>
              <a:t>صحة ما هو معروض، و</a:t>
            </a:r>
            <a:r>
              <a:rPr lang="ar-YE" dirty="0" smtClean="0">
                <a:latin typeface="Sakkal Majalla" panose="02000000000000000000" pitchFamily="2" charset="-78"/>
                <a:cs typeface="Sakkal Majalla" panose="02000000000000000000" pitchFamily="2" charset="-78"/>
              </a:rPr>
              <a:t>بين </a:t>
            </a:r>
            <a:r>
              <a:rPr lang="ar-SY" dirty="0" smtClean="0">
                <a:latin typeface="Sakkal Majalla" panose="02000000000000000000" pitchFamily="2" charset="-78"/>
                <a:cs typeface="Sakkal Majalla" panose="02000000000000000000" pitchFamily="2" charset="-78"/>
              </a:rPr>
              <a:t>المصالح ال</a:t>
            </a:r>
            <a:r>
              <a:rPr lang="ar-YE" dirty="0" smtClean="0">
                <a:latin typeface="Sakkal Majalla" panose="02000000000000000000" pitchFamily="2" charset="-78"/>
                <a:cs typeface="Sakkal Majalla" panose="02000000000000000000" pitchFamily="2" charset="-78"/>
              </a:rPr>
              <a:t>مختلفة</a:t>
            </a:r>
            <a:endParaRPr lang="ar-SY" dirty="0" smtClean="0">
              <a:latin typeface="Sakkal Majalla" panose="02000000000000000000" pitchFamily="2" charset="-78"/>
              <a:cs typeface="Sakkal Majalla" panose="02000000000000000000" pitchFamily="2" charset="-78"/>
            </a:endParaRPr>
          </a:p>
          <a:p>
            <a:pPr marL="0" indent="0" algn="r" rtl="1">
              <a:buNone/>
            </a:pPr>
            <a:endParaRPr lang="en-US" altLang="en-US" dirty="0">
              <a:latin typeface="Sakkal Majalla" panose="02000000000000000000" pitchFamily="2" charset="-78"/>
              <a:cs typeface="Sakkal Majalla" panose="02000000000000000000" pitchFamily="2" charset="-78"/>
            </a:endParaRPr>
          </a:p>
        </p:txBody>
      </p:sp>
      <p:sp>
        <p:nvSpPr>
          <p:cNvPr id="89091" name="Title 2">
            <a:extLst>
              <a:ext uri="{FF2B5EF4-FFF2-40B4-BE49-F238E27FC236}">
                <a16:creationId xmlns:a16="http://schemas.microsoft.com/office/drawing/2014/main" xmlns="" id="{35753391-191B-43A3-9153-BAA265BD53DA}"/>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5: ممارسة الاجتهاد القضائي</a:t>
            </a:r>
            <a:endParaRPr lang="en-US" altLang="en-US" b="1" dirty="0"/>
          </a:p>
        </p:txBody>
      </p:sp>
      <p:sp>
        <p:nvSpPr>
          <p:cNvPr id="89092" name="Slide Number Placeholder 1">
            <a:extLst>
              <a:ext uri="{FF2B5EF4-FFF2-40B4-BE49-F238E27FC236}">
                <a16:creationId xmlns:a16="http://schemas.microsoft.com/office/drawing/2014/main" xmlns=""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xmlns="" id="{7D6A3B20-0270-46CE-BA3A-A0B455F1C03F}"/>
              </a:ext>
            </a:extLst>
          </p:cNvPr>
          <p:cNvSpPr txBox="1">
            <a:spLocks/>
          </p:cNvSpPr>
          <p:nvPr/>
        </p:nvSpPr>
        <p:spPr bwMode="auto">
          <a:xfrm>
            <a:off x="457200" y="1182420"/>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smtClean="0">
                <a:latin typeface="Sakkal Majalla" panose="02000000000000000000" pitchFamily="2" charset="-78"/>
                <a:cs typeface="Sakkal Majalla" panose="02000000000000000000" pitchFamily="2" charset="-78"/>
              </a:rPr>
              <a:t>أصبحت الجريمة الإلكترونية أقل </a:t>
            </a:r>
            <a:r>
              <a:rPr lang="ar-SY" altLang="en-US" dirty="0">
                <a:latin typeface="Sakkal Majalla" panose="02000000000000000000" pitchFamily="2" charset="-78"/>
                <a:cs typeface="Sakkal Majalla" panose="02000000000000000000" pitchFamily="2" charset="-78"/>
              </a:rPr>
              <a:t>غموضا </a:t>
            </a:r>
            <a:r>
              <a:rPr lang="ar-SY" altLang="en-US" dirty="0" smtClean="0">
                <a:latin typeface="Sakkal Majalla" panose="02000000000000000000" pitchFamily="2" charset="-78"/>
                <a:cs typeface="Sakkal Majalla" panose="02000000000000000000" pitchFamily="2" charset="-78"/>
              </a:rPr>
              <a:t>وأكثر تعقيدا حيث تكون الوقائع غير </a:t>
            </a:r>
            <a:r>
              <a:rPr lang="ar-SY" altLang="en-US" dirty="0">
                <a:latin typeface="Sakkal Majalla" panose="02000000000000000000" pitchFamily="2" charset="-78"/>
                <a:cs typeface="Sakkal Majalla" panose="02000000000000000000" pitchFamily="2" charset="-78"/>
              </a:rPr>
              <a:t>واضحة في المرحلة الأولية</a:t>
            </a:r>
          </a:p>
          <a:p>
            <a:pPr algn="just" rtl="1"/>
            <a:r>
              <a:rPr lang="ar-SY" altLang="en-US" dirty="0">
                <a:latin typeface="Sakkal Majalla" panose="02000000000000000000" pitchFamily="2" charset="-78"/>
                <a:cs typeface="Sakkal Majalla" panose="02000000000000000000" pitchFamily="2" charset="-78"/>
              </a:rPr>
              <a:t>من المهم ممارسة </a:t>
            </a:r>
            <a:r>
              <a:rPr lang="ar-SY" altLang="en-US" dirty="0" smtClean="0">
                <a:latin typeface="Sakkal Majalla" panose="02000000000000000000" pitchFamily="2" charset="-78"/>
                <a:cs typeface="Sakkal Majalla" panose="02000000000000000000" pitchFamily="2" charset="-78"/>
              </a:rPr>
              <a:t>الاجتهاد القائم </a:t>
            </a:r>
            <a:r>
              <a:rPr lang="ar-SY" altLang="en-US" dirty="0">
                <a:latin typeface="Sakkal Majalla" panose="02000000000000000000" pitchFamily="2" charset="-78"/>
                <a:cs typeface="Sakkal Majalla" panose="02000000000000000000" pitchFamily="2" charset="-78"/>
              </a:rPr>
              <a:t>على </a:t>
            </a:r>
            <a:r>
              <a:rPr lang="ar-SY" altLang="en-US" dirty="0" smtClean="0">
                <a:latin typeface="Sakkal Majalla" panose="02000000000000000000" pitchFamily="2" charset="-78"/>
                <a:cs typeface="Sakkal Majalla" panose="02000000000000000000" pitchFamily="2" charset="-78"/>
              </a:rPr>
              <a:t>الوقائع والعوامل الأخرى، </a:t>
            </a:r>
            <a:r>
              <a:rPr lang="ar-SY" altLang="en-US" dirty="0">
                <a:latin typeface="Sakkal Majalla" panose="02000000000000000000" pitchFamily="2" charset="-78"/>
                <a:cs typeface="Sakkal Majalla" panose="02000000000000000000" pitchFamily="2" charset="-78"/>
              </a:rPr>
              <a:t>مثل المصالح المعنية ومبدأ </a:t>
            </a:r>
            <a:r>
              <a:rPr lang="ar-SY" altLang="en-US" dirty="0" smtClean="0">
                <a:latin typeface="Sakkal Majalla" panose="02000000000000000000" pitchFamily="2" charset="-78"/>
                <a:cs typeface="Sakkal Majalla" panose="02000000000000000000" pitchFamily="2" charset="-78"/>
              </a:rPr>
              <a:t>التناسب</a:t>
            </a:r>
            <a:endParaRPr lang="ar-SY" altLang="en-US" dirty="0">
              <a:latin typeface="Sakkal Majalla" panose="02000000000000000000" pitchFamily="2" charset="-78"/>
              <a:cs typeface="Sakkal Majalla" panose="02000000000000000000" pitchFamily="2" charset="-78"/>
            </a:endParaRPr>
          </a:p>
        </p:txBody>
      </p:sp>
      <p:sp>
        <p:nvSpPr>
          <p:cNvPr id="91139" name="Title 2">
            <a:extLst>
              <a:ext uri="{FF2B5EF4-FFF2-40B4-BE49-F238E27FC236}">
                <a16:creationId xmlns:a16="http://schemas.microsoft.com/office/drawing/2014/main" xmlns="" id="{7FC95514-A668-4B76-B2B0-F040F625FE1E}"/>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5: ممارسة الاجتهاد القضائي</a:t>
            </a:r>
            <a:endParaRPr lang="en-US" altLang="en-US" b="1" dirty="0"/>
          </a:p>
        </p:txBody>
      </p:sp>
      <p:sp>
        <p:nvSpPr>
          <p:cNvPr id="91140" name="Slide Number Placeholder 1">
            <a:extLst>
              <a:ext uri="{FF2B5EF4-FFF2-40B4-BE49-F238E27FC236}">
                <a16:creationId xmlns:a16="http://schemas.microsoft.com/office/drawing/2014/main" xmlns=""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xmlns=""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6247" y="3551123"/>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xmlns=""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YE" altLang="en-US" dirty="0">
                <a:latin typeface="Sakkal Majalla" panose="02000000000000000000" pitchFamily="2" charset="-78"/>
                <a:cs typeface="Sakkal Majalla" panose="02000000000000000000" pitchFamily="2" charset="-78"/>
              </a:rPr>
              <a:t>السرعة </a:t>
            </a:r>
            <a:r>
              <a:rPr lang="ar-SY" altLang="en-US" dirty="0" smtClean="0">
                <a:latin typeface="Sakkal Majalla" panose="02000000000000000000" pitchFamily="2" charset="-78"/>
                <a:cs typeface="Sakkal Majalla" panose="02000000000000000000" pitchFamily="2" charset="-78"/>
              </a:rPr>
              <a:t>والفعالية أمران أساسيان</a:t>
            </a:r>
          </a:p>
          <a:p>
            <a:pPr algn="just" rtl="1"/>
            <a:endParaRPr lang="ar-YE" altLang="en-US" sz="2400" dirty="0">
              <a:latin typeface="Sakkal Majalla" panose="02000000000000000000" pitchFamily="2" charset="-78"/>
              <a:cs typeface="Sakkal Majalla" panose="02000000000000000000" pitchFamily="2" charset="-78"/>
            </a:endParaRPr>
          </a:p>
          <a:p>
            <a:pPr algn="just" rtl="1"/>
            <a:r>
              <a:rPr lang="ar-YE" altLang="en-US" dirty="0">
                <a:latin typeface="Sakkal Majalla" panose="02000000000000000000" pitchFamily="2" charset="-78"/>
                <a:cs typeface="Sakkal Majalla" panose="02000000000000000000" pitchFamily="2" charset="-78"/>
              </a:rPr>
              <a:t>غالباً ما تكون </a:t>
            </a:r>
            <a:r>
              <a:rPr lang="ar-SY" altLang="en-US" dirty="0" smtClean="0">
                <a:latin typeface="Sakkal Majalla" panose="02000000000000000000" pitchFamily="2" charset="-78"/>
                <a:cs typeface="Sakkal Majalla" panose="02000000000000000000" pitchFamily="2" charset="-78"/>
              </a:rPr>
              <a:t>السلطات </a:t>
            </a:r>
            <a:r>
              <a:rPr lang="ar-YE" altLang="en-US" dirty="0" smtClean="0">
                <a:latin typeface="Sakkal Majalla" panose="02000000000000000000" pitchFamily="2" charset="-78"/>
                <a:cs typeface="Sakkal Majalla" panose="02000000000000000000" pitchFamily="2" charset="-78"/>
              </a:rPr>
              <a:t>الإجرائية استكشافية</a:t>
            </a:r>
            <a:endParaRPr lang="ar-SY" altLang="en-US" dirty="0" smtClean="0">
              <a:latin typeface="Sakkal Majalla" panose="02000000000000000000" pitchFamily="2" charset="-78"/>
              <a:cs typeface="Sakkal Majalla" panose="02000000000000000000" pitchFamily="2" charset="-78"/>
            </a:endParaRPr>
          </a:p>
          <a:p>
            <a:pPr algn="just" rtl="1"/>
            <a:endParaRPr lang="ar-YE" altLang="en-US" sz="2400" dirty="0">
              <a:latin typeface="Sakkal Majalla" panose="02000000000000000000" pitchFamily="2" charset="-78"/>
              <a:cs typeface="Sakkal Majalla" panose="02000000000000000000" pitchFamily="2" charset="-78"/>
            </a:endParaRPr>
          </a:p>
          <a:p>
            <a:pPr algn="just" rtl="1"/>
            <a:r>
              <a:rPr lang="ar-YE" altLang="en-US" dirty="0">
                <a:latin typeface="Sakkal Majalla" panose="02000000000000000000" pitchFamily="2" charset="-78"/>
                <a:cs typeface="Sakkal Majalla" panose="02000000000000000000" pitchFamily="2" charset="-78"/>
              </a:rPr>
              <a:t>لا يقدم مجلس أوروبا مذكرة واحدة لجميع السلطات - وهذا يتيح للقضاء </a:t>
            </a:r>
            <a:r>
              <a:rPr lang="ar-SY" altLang="en-US" dirty="0" smtClean="0">
                <a:latin typeface="Sakkal Majalla" panose="02000000000000000000" pitchFamily="2" charset="-78"/>
                <a:cs typeface="Sakkal Majalla" panose="02000000000000000000" pitchFamily="2" charset="-78"/>
              </a:rPr>
              <a:t>إمكانية الترخيص بتدابير </a:t>
            </a:r>
            <a:r>
              <a:rPr lang="ar-YE" altLang="en-US" dirty="0" smtClean="0">
                <a:latin typeface="Sakkal Majalla" panose="02000000000000000000" pitchFamily="2" charset="-78"/>
                <a:cs typeface="Sakkal Majalla" panose="02000000000000000000" pitchFamily="2" charset="-78"/>
              </a:rPr>
              <a:t>بشكل </a:t>
            </a:r>
            <a:r>
              <a:rPr lang="ar-YE" altLang="en-US" dirty="0">
                <a:latin typeface="Sakkal Majalla" panose="02000000000000000000" pitchFamily="2" charset="-78"/>
                <a:cs typeface="Sakkal Majalla" panose="02000000000000000000" pitchFamily="2" charset="-78"/>
              </a:rPr>
              <a:t>فعال دون الحاجة إلى الخوض في تفاصيل القضية </a:t>
            </a:r>
            <a:r>
              <a:rPr lang="ar-YE" altLang="en-US" dirty="0" smtClean="0">
                <a:latin typeface="Sakkal Majalla" panose="02000000000000000000" pitchFamily="2" charset="-78"/>
                <a:cs typeface="Sakkal Majalla" panose="02000000000000000000" pitchFamily="2" charset="-78"/>
              </a:rPr>
              <a:t>بأكملها</a:t>
            </a:r>
            <a:endParaRPr lang="ar-SY" altLang="en-US" dirty="0">
              <a:latin typeface="Sakkal Majalla" panose="02000000000000000000" pitchFamily="2" charset="-78"/>
              <a:cs typeface="Sakkal Majalla" panose="02000000000000000000" pitchFamily="2" charset="-78"/>
            </a:endParaRPr>
          </a:p>
          <a:p>
            <a:pPr algn="just" rtl="1"/>
            <a:endParaRPr lang="ar-SY" altLang="en-US" sz="2400" dirty="0" smtClean="0">
              <a:latin typeface="Sakkal Majalla" panose="02000000000000000000" pitchFamily="2" charset="-78"/>
              <a:cs typeface="Sakkal Majalla" panose="02000000000000000000" pitchFamily="2" charset="-78"/>
            </a:endParaRPr>
          </a:p>
          <a:p>
            <a:pPr algn="just" rtl="1"/>
            <a:r>
              <a:rPr lang="ar-YE" altLang="en-US" dirty="0" smtClean="0">
                <a:latin typeface="Sakkal Majalla" panose="02000000000000000000" pitchFamily="2" charset="-78"/>
                <a:cs typeface="Sakkal Majalla" panose="02000000000000000000" pitchFamily="2" charset="-78"/>
              </a:rPr>
              <a:t>لا </a:t>
            </a:r>
            <a:r>
              <a:rPr lang="ar-YE" altLang="en-US" dirty="0">
                <a:latin typeface="Sakkal Majalla" panose="02000000000000000000" pitchFamily="2" charset="-78"/>
                <a:cs typeface="Sakkal Majalla" panose="02000000000000000000" pitchFamily="2" charset="-78"/>
              </a:rPr>
              <a:t>ينبغي </a:t>
            </a:r>
            <a:r>
              <a:rPr lang="ar-SY" altLang="en-US" dirty="0" smtClean="0">
                <a:latin typeface="Sakkal Majalla" panose="02000000000000000000" pitchFamily="2" charset="-78"/>
                <a:cs typeface="Sakkal Majalla" panose="02000000000000000000" pitchFamily="2" charset="-78"/>
              </a:rPr>
              <a:t>أن تتحول </a:t>
            </a:r>
            <a:r>
              <a:rPr lang="ar-YE" altLang="en-US" dirty="0" smtClean="0">
                <a:latin typeface="Sakkal Majalla" panose="02000000000000000000" pitchFamily="2" charset="-78"/>
                <a:cs typeface="Sakkal Majalla" panose="02000000000000000000" pitchFamily="2" charset="-78"/>
              </a:rPr>
              <a:t>جلسات </a:t>
            </a:r>
            <a:r>
              <a:rPr lang="ar-YE" altLang="en-US" dirty="0">
                <a:latin typeface="Sakkal Majalla" panose="02000000000000000000" pitchFamily="2" charset="-78"/>
                <a:cs typeface="Sakkal Majalla" panose="02000000000000000000" pitchFamily="2" charset="-78"/>
              </a:rPr>
              <a:t>الاستماع إلى محاكمات كاملة ويجب أن يتم البت فيها على وجه </a:t>
            </a:r>
            <a:r>
              <a:rPr lang="ar-YE" altLang="en-US" dirty="0" smtClean="0">
                <a:latin typeface="Sakkal Majalla" panose="02000000000000000000" pitchFamily="2" charset="-78"/>
                <a:cs typeface="Sakkal Majalla" panose="02000000000000000000" pitchFamily="2" charset="-78"/>
              </a:rPr>
              <a:t>السرعة</a:t>
            </a:r>
            <a:endParaRPr lang="en-US" altLang="en-US" dirty="0">
              <a:latin typeface="Sakkal Majalla" panose="02000000000000000000" pitchFamily="2" charset="-78"/>
              <a:cs typeface="Sakkal Majalla" panose="02000000000000000000" pitchFamily="2" charset="-78"/>
            </a:endParaRPr>
          </a:p>
        </p:txBody>
      </p:sp>
      <p:sp>
        <p:nvSpPr>
          <p:cNvPr id="93187" name="Title 2">
            <a:extLst>
              <a:ext uri="{FF2B5EF4-FFF2-40B4-BE49-F238E27FC236}">
                <a16:creationId xmlns:a16="http://schemas.microsoft.com/office/drawing/2014/main" xmlns="" id="{74B85980-5D92-44E3-A1EC-443B539DEB58}"/>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a:t>
            </a:r>
            <a:r>
              <a:rPr lang="ar-SY" altLang="sr-Latn-RS" b="1" dirty="0" smtClean="0">
                <a:latin typeface="Sakkal Majalla" panose="02000000000000000000" pitchFamily="2" charset="-78"/>
                <a:cs typeface="Sakkal Majalla" panose="02000000000000000000" pitchFamily="2" charset="-78"/>
              </a:rPr>
              <a:t>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3188" name="Slide Number Placeholder 1">
            <a:extLst>
              <a:ext uri="{FF2B5EF4-FFF2-40B4-BE49-F238E27FC236}">
                <a16:creationId xmlns:a16="http://schemas.microsoft.com/office/drawing/2014/main" xmlns=""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xmlns=""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a:latin typeface="Sakkal Majalla" panose="02000000000000000000" pitchFamily="2" charset="-78"/>
                <a:cs typeface="Sakkal Majalla" panose="02000000000000000000" pitchFamily="2" charset="-78"/>
              </a:rPr>
              <a:t>يجب أن يكون الطلب كافياً لتمكين التنفيذ الفعال وعلى سبيل المثال اتخاذ الإجراءات التالية دون السعي إلى تقديم طلبات إضافية:</a:t>
            </a:r>
          </a:p>
          <a:p>
            <a:pPr algn="just" rtl="1">
              <a:buFontTx/>
              <a:buChar char="-"/>
            </a:pPr>
            <a:r>
              <a:rPr lang="ar-SY" altLang="en-US" dirty="0" smtClean="0">
                <a:latin typeface="Sakkal Majalla" panose="02000000000000000000" pitchFamily="2" charset="-78"/>
                <a:cs typeface="Sakkal Majalla" panose="02000000000000000000" pitchFamily="2" charset="-78"/>
              </a:rPr>
              <a:t>للسماح </a:t>
            </a:r>
            <a:r>
              <a:rPr lang="ar-SY" altLang="en-US" dirty="0">
                <a:latin typeface="Sakkal Majalla" panose="02000000000000000000" pitchFamily="2" charset="-78"/>
                <a:cs typeface="Sakkal Majalla" panose="02000000000000000000" pitchFamily="2" charset="-78"/>
              </a:rPr>
              <a:t>لشخص </a:t>
            </a:r>
            <a:r>
              <a:rPr lang="ar-SY" altLang="en-US" dirty="0" smtClean="0">
                <a:latin typeface="Sakkal Majalla" panose="02000000000000000000" pitchFamily="2" charset="-78"/>
                <a:cs typeface="Sakkal Majalla" panose="02000000000000000000" pitchFamily="2" charset="-78"/>
              </a:rPr>
              <a:t>بالاطلاع على </a:t>
            </a:r>
            <a:r>
              <a:rPr lang="ar-SY" altLang="en-US" dirty="0">
                <a:latin typeface="Sakkal Majalla" panose="02000000000000000000" pitchFamily="2" charset="-78"/>
                <a:cs typeface="Sakkal Majalla" panose="02000000000000000000" pitchFamily="2" charset="-78"/>
              </a:rPr>
              <a:t>أجهزة كمبيوتر متعددة / توسيع البحث / </a:t>
            </a:r>
            <a:r>
              <a:rPr lang="ar-SY" altLang="en-US" dirty="0" smtClean="0">
                <a:latin typeface="Sakkal Majalla" panose="02000000000000000000" pitchFamily="2" charset="-78"/>
                <a:cs typeface="Sakkal Majalla" panose="02000000000000000000" pitchFamily="2" charset="-78"/>
              </a:rPr>
              <a:t>المصادرة؛</a:t>
            </a:r>
            <a:endParaRPr lang="ar-SY" altLang="en-US" dirty="0">
              <a:latin typeface="Sakkal Majalla" panose="02000000000000000000" pitchFamily="2" charset="-78"/>
              <a:cs typeface="Sakkal Majalla" panose="02000000000000000000" pitchFamily="2" charset="-78"/>
            </a:endParaRPr>
          </a:p>
          <a:p>
            <a:pPr algn="just" rtl="1">
              <a:buFontTx/>
              <a:buChar char="-"/>
            </a:pPr>
            <a:r>
              <a:rPr lang="ar-SY" altLang="en-US" dirty="0" smtClean="0">
                <a:latin typeface="Sakkal Majalla" panose="02000000000000000000" pitchFamily="2" charset="-78"/>
                <a:cs typeface="Sakkal Majalla" panose="02000000000000000000" pitchFamily="2" charset="-78"/>
              </a:rPr>
              <a:t>تمديد مدة ممارسة </a:t>
            </a:r>
            <a:r>
              <a:rPr lang="ar-SY" altLang="en-US" dirty="0">
                <a:latin typeface="Sakkal Majalla" panose="02000000000000000000" pitchFamily="2" charset="-78"/>
                <a:cs typeface="Sakkal Majalla" panose="02000000000000000000" pitchFamily="2" charset="-78"/>
              </a:rPr>
              <a:t>السلطة </a:t>
            </a:r>
            <a:r>
              <a:rPr lang="ar-SY" altLang="en-US" dirty="0" smtClean="0">
                <a:latin typeface="Sakkal Majalla" panose="02000000000000000000" pitchFamily="2" charset="-78"/>
                <a:cs typeface="Sakkal Majalla" panose="02000000000000000000" pitchFamily="2" charset="-78"/>
              </a:rPr>
              <a:t>الإجرائية؛</a:t>
            </a:r>
            <a:endParaRPr lang="ar-SY" altLang="en-US" dirty="0">
              <a:latin typeface="Sakkal Majalla" panose="02000000000000000000" pitchFamily="2" charset="-78"/>
              <a:cs typeface="Sakkal Majalla" panose="02000000000000000000" pitchFamily="2" charset="-78"/>
            </a:endParaRPr>
          </a:p>
          <a:p>
            <a:pPr algn="just" rtl="1">
              <a:buFontTx/>
              <a:buChar char="-"/>
            </a:pPr>
            <a:r>
              <a:rPr lang="ar-SY" altLang="en-US" dirty="0" smtClean="0">
                <a:latin typeface="Sakkal Majalla" panose="02000000000000000000" pitchFamily="2" charset="-78"/>
                <a:cs typeface="Sakkal Majalla" panose="02000000000000000000" pitchFamily="2" charset="-78"/>
              </a:rPr>
              <a:t>توجيه أمر إلى أشخاص توجد في حوزتهم معلومات لفك </a:t>
            </a:r>
            <a:r>
              <a:rPr lang="ar-SY" altLang="en-US" dirty="0">
                <a:latin typeface="Sakkal Majalla" panose="02000000000000000000" pitchFamily="2" charset="-78"/>
                <a:cs typeface="Sakkal Majalla" panose="02000000000000000000" pitchFamily="2" charset="-78"/>
              </a:rPr>
              <a:t>التشفير </a:t>
            </a:r>
            <a:r>
              <a:rPr lang="ar-SY" altLang="en-US" dirty="0" smtClean="0">
                <a:latin typeface="Sakkal Majalla" panose="02000000000000000000" pitchFamily="2" charset="-78"/>
                <a:cs typeface="Sakkal Majalla" panose="02000000000000000000" pitchFamily="2" charset="-78"/>
              </a:rPr>
              <a:t>من أجل تقديم </a:t>
            </a:r>
            <a:r>
              <a:rPr lang="ar-SY" altLang="en-US" dirty="0">
                <a:latin typeface="Sakkal Majalla" panose="02000000000000000000" pitchFamily="2" charset="-78"/>
                <a:cs typeface="Sakkal Majalla" panose="02000000000000000000" pitchFamily="2" charset="-78"/>
              </a:rPr>
              <a:t>هذه </a:t>
            </a:r>
            <a:r>
              <a:rPr lang="ar-SY" altLang="en-US" dirty="0" smtClean="0">
                <a:latin typeface="Sakkal Majalla" panose="02000000000000000000" pitchFamily="2" charset="-78"/>
                <a:cs typeface="Sakkal Majalla" panose="02000000000000000000" pitchFamily="2" charset="-78"/>
              </a:rPr>
              <a:t>المعلومات</a:t>
            </a:r>
            <a:endParaRPr lang="ar-SY" altLang="en-US" dirty="0">
              <a:latin typeface="Sakkal Majalla" panose="02000000000000000000" pitchFamily="2" charset="-78"/>
              <a:cs typeface="Sakkal Majalla" panose="02000000000000000000" pitchFamily="2" charset="-78"/>
            </a:endParaRPr>
          </a:p>
        </p:txBody>
      </p:sp>
      <p:sp>
        <p:nvSpPr>
          <p:cNvPr id="95235" name="Title 2">
            <a:extLst>
              <a:ext uri="{FF2B5EF4-FFF2-40B4-BE49-F238E27FC236}">
                <a16:creationId xmlns:a16="http://schemas.microsoft.com/office/drawing/2014/main" xmlns="" id="{FBA0CB1A-21B7-4983-8E31-AD2627969A59}"/>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5236" name="Slide Number Placeholder 1">
            <a:extLst>
              <a:ext uri="{FF2B5EF4-FFF2-40B4-BE49-F238E27FC236}">
                <a16:creationId xmlns:a16="http://schemas.microsoft.com/office/drawing/2014/main" xmlns=""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xmlns=""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a:r>
              <a:rPr lang="ar-SY" altLang="en-US" dirty="0" smtClean="0">
                <a:latin typeface="Sakkal Majalla" panose="02000000000000000000" pitchFamily="2" charset="-78"/>
                <a:cs typeface="Sakkal Majalla" panose="02000000000000000000" pitchFamily="2" charset="-78"/>
              </a:rPr>
              <a:t>لا ينبغي للأمر أن يمنح ترخيصا مطلقا – بل ينبغي أن يمكن من اتخاذ تدبير فعال وألا تكون هنالك حاجة لطلب أذونات بشكل متكرر</a:t>
            </a:r>
          </a:p>
          <a:p>
            <a:pPr algn="just" rtl="1"/>
            <a:endParaRPr lang="ar-SY" altLang="en-US" dirty="0" smtClean="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يمكن أن تشمل الضمانات من أجل تدابير إضافية مراجعة قضائية للتدابير بعد التنفيذ</a:t>
            </a:r>
          </a:p>
          <a:p>
            <a:pPr algn="just" rtl="1"/>
            <a:endParaRPr lang="ar-SY" altLang="en-US" dirty="0" smtClean="0">
              <a:latin typeface="Sakkal Majalla" panose="02000000000000000000" pitchFamily="2" charset="-78"/>
              <a:cs typeface="Sakkal Majalla" panose="02000000000000000000" pitchFamily="2" charset="-78"/>
            </a:endParaRPr>
          </a:p>
          <a:p>
            <a:pPr algn="just" rtl="1"/>
            <a:r>
              <a:rPr lang="ar-SY" altLang="en-US" dirty="0" smtClean="0">
                <a:latin typeface="Sakkal Majalla" panose="02000000000000000000" pitchFamily="2" charset="-78"/>
                <a:cs typeface="Sakkal Majalla" panose="02000000000000000000" pitchFamily="2" charset="-78"/>
              </a:rPr>
              <a:t>هذا من شأنه أن يعزز فعالية النتائج</a:t>
            </a:r>
            <a:endParaRPr lang="ar-SY" altLang="en-US" dirty="0">
              <a:latin typeface="Sakkal Majalla" panose="02000000000000000000" pitchFamily="2" charset="-78"/>
              <a:cs typeface="Sakkal Majalla" panose="02000000000000000000" pitchFamily="2" charset="-78"/>
            </a:endParaRPr>
          </a:p>
        </p:txBody>
      </p:sp>
      <p:sp>
        <p:nvSpPr>
          <p:cNvPr id="97283" name="Title 2">
            <a:extLst>
              <a:ext uri="{FF2B5EF4-FFF2-40B4-BE49-F238E27FC236}">
                <a16:creationId xmlns:a16="http://schemas.microsoft.com/office/drawing/2014/main" xmlns="" id="{39CB470D-08D6-4CC2-A77C-F0655AB27A92}"/>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97284" name="Slide Number Placeholder 1">
            <a:extLst>
              <a:ext uri="{FF2B5EF4-FFF2-40B4-BE49-F238E27FC236}">
                <a16:creationId xmlns:a16="http://schemas.microsoft.com/office/drawing/2014/main" xmlns=""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xmlns=""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eaLnBrk="1" hangingPunct="1">
              <a:buNone/>
            </a:pPr>
            <a:r>
              <a:rPr lang="ar-SY" altLang="sr-Latn-RS" sz="2800" b="1" dirty="0">
                <a:latin typeface="Sakkal Majalla" panose="02000000000000000000" pitchFamily="2" charset="-78"/>
                <a:cs typeface="Sakkal Majalla" panose="02000000000000000000" pitchFamily="2" charset="-78"/>
              </a:rPr>
              <a:t>دراسة حالة: تمرين</a:t>
            </a:r>
            <a:endParaRPr lang="en-US" altLang="sr-Latn-RS" sz="2800" b="1" dirty="0">
              <a:latin typeface="Sakkal Majalla" panose="02000000000000000000" pitchFamily="2" charset="-78"/>
              <a:cs typeface="Sakkal Majalla" panose="02000000000000000000" pitchFamily="2" charset="-78"/>
            </a:endParaRPr>
          </a:p>
          <a:p>
            <a:pPr algn="just" rtl="1" eaLnBrk="1" hangingPunct="1">
              <a:buFont typeface="Arial" charset="0"/>
              <a:buChar char="•"/>
              <a:defRPr/>
            </a:pPr>
            <a:r>
              <a:rPr lang="ar-SY" altLang="sr-Latn-RS" sz="3000" dirty="0" smtClean="0">
                <a:latin typeface="Sakkal Majalla" panose="02000000000000000000" pitchFamily="2" charset="-78"/>
                <a:cs typeface="Sakkal Majalla" panose="02000000000000000000" pitchFamily="2" charset="-78"/>
              </a:rPr>
              <a:t>هذه </a:t>
            </a:r>
            <a:r>
              <a:rPr lang="ar-SY" altLang="sr-Latn-RS" sz="3000" dirty="0">
                <a:latin typeface="Sakkal Majalla" panose="02000000000000000000" pitchFamily="2" charset="-78"/>
                <a:cs typeface="Sakkal Majalla" panose="02000000000000000000" pitchFamily="2" charset="-78"/>
              </a:rPr>
              <a:t>ليست محاكمة - لا </a:t>
            </a:r>
            <a:r>
              <a:rPr lang="ar-SY" altLang="sr-Latn-RS" sz="3000" dirty="0" smtClean="0">
                <a:latin typeface="Sakkal Majalla" panose="02000000000000000000" pitchFamily="2" charset="-78"/>
                <a:cs typeface="Sakkal Majalla" panose="02000000000000000000" pitchFamily="2" charset="-78"/>
              </a:rPr>
              <a:t>تركزوا على </a:t>
            </a:r>
            <a:r>
              <a:rPr lang="ar-SY" altLang="sr-Latn-RS" sz="3000" dirty="0">
                <a:latin typeface="Sakkal Majalla" panose="02000000000000000000" pitchFamily="2" charset="-78"/>
                <a:cs typeface="Sakkal Majalla" panose="02000000000000000000" pitchFamily="2" charset="-78"/>
              </a:rPr>
              <a:t>الأدلة </a:t>
            </a:r>
            <a:r>
              <a:rPr lang="ar-SY" altLang="sr-Latn-RS" sz="3000" dirty="0" smtClean="0">
                <a:latin typeface="Sakkal Majalla" panose="02000000000000000000" pitchFamily="2" charset="-78"/>
                <a:cs typeface="Sakkal Majalla" panose="02000000000000000000" pitchFamily="2" charset="-78"/>
              </a:rPr>
              <a:t>لإثبات ارتكاب جريمة احتيال البريد الإلكتروني الخاص بالأعمال</a:t>
            </a:r>
          </a:p>
          <a:p>
            <a:pPr algn="just" rtl="1" eaLnBrk="1" hangingPunct="1">
              <a:buFont typeface="Arial" charset="0"/>
              <a:buChar char="•"/>
              <a:defRPr/>
            </a:pPr>
            <a:endParaRPr lang="fr-FR" altLang="sr-Latn-RS" sz="3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a:latin typeface="Sakkal Majalla" panose="02000000000000000000" pitchFamily="2" charset="-78"/>
                <a:cs typeface="Sakkal Majalla" panose="02000000000000000000" pitchFamily="2" charset="-78"/>
              </a:rPr>
              <a:t>أثناء </a:t>
            </a:r>
            <a:r>
              <a:rPr lang="ar-SY" altLang="sr-Latn-RS" sz="3000" dirty="0" smtClean="0">
                <a:latin typeface="Sakkal Majalla" panose="02000000000000000000" pitchFamily="2" charset="-78"/>
                <a:cs typeface="Sakkal Majalla" panose="02000000000000000000" pitchFamily="2" charset="-78"/>
              </a:rPr>
              <a:t>جلسة استماع وإصدار أمر، لتفادي تقديم طلبات إضافية، </a:t>
            </a:r>
            <a:r>
              <a:rPr lang="ar-SY" altLang="sr-Latn-RS" sz="3000" dirty="0">
                <a:latin typeface="Sakkal Majalla" panose="02000000000000000000" pitchFamily="2" charset="-78"/>
                <a:cs typeface="Sakkal Majalla" panose="02000000000000000000" pitchFamily="2" charset="-78"/>
              </a:rPr>
              <a:t>ضع </a:t>
            </a:r>
            <a:r>
              <a:rPr lang="ar-SY" altLang="sr-Latn-RS" sz="3000" dirty="0" smtClean="0">
                <a:latin typeface="Sakkal Majalla" panose="02000000000000000000" pitchFamily="2" charset="-78"/>
                <a:cs typeface="Sakkal Majalla" panose="02000000000000000000" pitchFamily="2" charset="-78"/>
              </a:rPr>
              <a:t>ينبغي مراعاة إمكانيات من قبيل:</a:t>
            </a:r>
          </a:p>
          <a:p>
            <a:pPr lvl="1" algn="just" rtl="1" eaLnBrk="1" hangingPunct="1">
              <a:buFontTx/>
              <a:buChar char="-"/>
              <a:defRPr/>
            </a:pPr>
            <a:r>
              <a:rPr lang="ar-SY" altLang="sr-Latn-RS" sz="2600" dirty="0" smtClean="0">
                <a:latin typeface="Sakkal Majalla" panose="02000000000000000000" pitchFamily="2" charset="-78"/>
                <a:cs typeface="Sakkal Majalla" panose="02000000000000000000" pitchFamily="2" charset="-78"/>
              </a:rPr>
              <a:t>قد </a:t>
            </a:r>
            <a:r>
              <a:rPr lang="ar-SY" altLang="sr-Latn-RS" sz="2600" dirty="0">
                <a:latin typeface="Sakkal Majalla" panose="02000000000000000000" pitchFamily="2" charset="-78"/>
                <a:cs typeface="Sakkal Majalla" panose="02000000000000000000" pitchFamily="2" charset="-78"/>
              </a:rPr>
              <a:t>لا تكون </a:t>
            </a:r>
            <a:r>
              <a:rPr lang="ar-SY" altLang="sr-Latn-RS" sz="2600" dirty="0" smtClean="0">
                <a:latin typeface="Sakkal Majalla" panose="02000000000000000000" pitchFamily="2" charset="-78"/>
                <a:cs typeface="Sakkal Majalla" panose="02000000000000000000" pitchFamily="2" charset="-78"/>
              </a:rPr>
              <a:t>البيانات متواجدة داخل الكمبيوتر الذي يحمل الرقم </a:t>
            </a:r>
            <a:r>
              <a:rPr lang="ar-SY" altLang="sr-Latn-RS" sz="2600" dirty="0">
                <a:latin typeface="Sakkal Majalla" panose="02000000000000000000" pitchFamily="2" charset="-78"/>
                <a:cs typeface="Sakkal Majalla" panose="02000000000000000000" pitchFamily="2" charset="-78"/>
              </a:rPr>
              <a:t>التسلسلي # 0123012-</a:t>
            </a:r>
            <a:r>
              <a:rPr lang="fr-FR" altLang="sr-Latn-RS" sz="2600" dirty="0">
                <a:latin typeface="Sakkal Majalla" panose="02000000000000000000" pitchFamily="2" charset="-78"/>
                <a:cs typeface="Sakkal Majalla" panose="02000000000000000000" pitchFamily="2" charset="-78"/>
              </a:rPr>
              <a:t>S1234911 </a:t>
            </a:r>
            <a:r>
              <a:rPr lang="ar-SY" altLang="sr-Latn-RS" sz="2600" dirty="0" smtClean="0">
                <a:latin typeface="Sakkal Majalla" panose="02000000000000000000" pitchFamily="2" charset="-78"/>
                <a:cs typeface="Sakkal Majalla" panose="02000000000000000000" pitchFamily="2" charset="-78"/>
              </a:rPr>
              <a:t> بل على نظام </a:t>
            </a:r>
            <a:r>
              <a:rPr lang="ar-SY" altLang="sr-Latn-RS" sz="2600" dirty="0">
                <a:latin typeface="Sakkal Majalla" panose="02000000000000000000" pitchFamily="2" charset="-78"/>
                <a:cs typeface="Sakkal Majalla" panose="02000000000000000000" pitchFamily="2" charset="-78"/>
              </a:rPr>
              <a:t>كمبيوتر ذي </a:t>
            </a:r>
            <a:r>
              <a:rPr lang="ar-SY" altLang="sr-Latn-RS" sz="2600" dirty="0" smtClean="0">
                <a:latin typeface="Sakkal Majalla" panose="02000000000000000000" pitchFamily="2" charset="-78"/>
                <a:cs typeface="Sakkal Majalla" panose="02000000000000000000" pitchFamily="2" charset="-78"/>
              </a:rPr>
              <a:t>صلة</a:t>
            </a:r>
          </a:p>
          <a:p>
            <a:pPr lvl="1" algn="just" rtl="1" eaLnBrk="1" hangingPunct="1">
              <a:buFontTx/>
              <a:buChar char="-"/>
              <a:defRPr/>
            </a:pPr>
            <a:endParaRPr lang="ar-SY" altLang="sr-Latn-RS" sz="2600" dirty="0" smtClean="0">
              <a:latin typeface="Sakkal Majalla" panose="02000000000000000000" pitchFamily="2" charset="-78"/>
              <a:cs typeface="Sakkal Majalla" panose="02000000000000000000" pitchFamily="2" charset="-78"/>
            </a:endParaRPr>
          </a:p>
          <a:p>
            <a:pPr lvl="1" algn="just" rtl="1" eaLnBrk="1" hangingPunct="1">
              <a:buFontTx/>
              <a:buChar char="-"/>
              <a:defRPr/>
            </a:pPr>
            <a:r>
              <a:rPr lang="ar-SY" altLang="sr-Latn-RS" sz="2600" dirty="0" smtClean="0">
                <a:latin typeface="Sakkal Majalla" panose="02000000000000000000" pitchFamily="2" charset="-78"/>
                <a:cs typeface="Sakkal Majalla" panose="02000000000000000000" pitchFamily="2" charset="-78"/>
              </a:rPr>
              <a:t>قد </a:t>
            </a:r>
            <a:r>
              <a:rPr lang="ar-SY" altLang="sr-Latn-RS" sz="2600" dirty="0">
                <a:latin typeface="Sakkal Majalla" panose="02000000000000000000" pitchFamily="2" charset="-78"/>
                <a:cs typeface="Sakkal Majalla" panose="02000000000000000000" pitchFamily="2" charset="-78"/>
              </a:rPr>
              <a:t>تكون </a:t>
            </a:r>
            <a:r>
              <a:rPr lang="ar-SY" altLang="sr-Latn-RS" sz="2600" dirty="0" smtClean="0">
                <a:latin typeface="Sakkal Majalla" panose="02000000000000000000" pitchFamily="2" charset="-78"/>
                <a:cs typeface="Sakkal Majalla" panose="02000000000000000000" pitchFamily="2" charset="-78"/>
              </a:rPr>
              <a:t>بعض معلومات </a:t>
            </a:r>
            <a:r>
              <a:rPr lang="ar-SY" altLang="sr-Latn-RS" sz="2600" dirty="0">
                <a:latin typeface="Sakkal Majalla" panose="02000000000000000000" pitchFamily="2" charset="-78"/>
                <a:cs typeface="Sakkal Majalla" panose="02000000000000000000" pitchFamily="2" charset="-78"/>
              </a:rPr>
              <a:t>فك التشفير </a:t>
            </a:r>
            <a:r>
              <a:rPr lang="ar-SY" altLang="sr-Latn-RS" sz="2600" dirty="0" smtClean="0">
                <a:latin typeface="Sakkal Majalla" panose="02000000000000000000" pitchFamily="2" charset="-78"/>
                <a:cs typeface="Sakkal Majalla" panose="02000000000000000000" pitchFamily="2" charset="-78"/>
              </a:rPr>
              <a:t>الموجودة في </a:t>
            </a:r>
            <a:r>
              <a:rPr lang="ar-SY" altLang="sr-Latn-RS" sz="2600" dirty="0">
                <a:latin typeface="Sakkal Majalla" panose="02000000000000000000" pitchFamily="2" charset="-78"/>
                <a:cs typeface="Sakkal Majalla" panose="02000000000000000000" pitchFamily="2" charset="-78"/>
              </a:rPr>
              <a:t>حوزة موظفي فرع </a:t>
            </a:r>
            <a:r>
              <a:rPr lang="ar-SY" altLang="sr-Latn-RS" sz="2600" dirty="0" smtClean="0">
                <a:latin typeface="Sakkal Majalla" panose="02000000000000000000" pitchFamily="2" charset="-78"/>
                <a:cs typeface="Sakkal Majalla" panose="02000000000000000000" pitchFamily="2" charset="-78"/>
              </a:rPr>
              <a:t>أوستلاندا مطلوبة للنفاذ إلى </a:t>
            </a:r>
            <a:r>
              <a:rPr lang="ar-SY" altLang="sr-Latn-RS" sz="2600" dirty="0">
                <a:latin typeface="Sakkal Majalla" panose="02000000000000000000" pitchFamily="2" charset="-78"/>
                <a:cs typeface="Sakkal Majalla" panose="02000000000000000000" pitchFamily="2" charset="-78"/>
              </a:rPr>
              <a:t>نظام </a:t>
            </a:r>
            <a:r>
              <a:rPr lang="ar-SY" altLang="sr-Latn-RS" sz="2600" dirty="0" smtClean="0">
                <a:latin typeface="Sakkal Majalla" panose="02000000000000000000" pitchFamily="2" charset="-78"/>
                <a:cs typeface="Sakkal Majalla" panose="02000000000000000000" pitchFamily="2" charset="-78"/>
              </a:rPr>
              <a:t>وبيانات الكمبيوتر</a:t>
            </a:r>
            <a:endParaRPr lang="en-US" altLang="sr-Latn-RS" sz="3000" dirty="0">
              <a:latin typeface="Sakkal Majalla" panose="02000000000000000000" pitchFamily="2" charset="-78"/>
              <a:cs typeface="Sakkal Majalla" panose="02000000000000000000" pitchFamily="2" charset="-78"/>
            </a:endParaRPr>
          </a:p>
          <a:p>
            <a:pPr marL="0" indent="0" algn="just"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a:p>
            <a:pPr marL="0" indent="0" eaLnBrk="1" hangingPunct="1">
              <a:buFont typeface="Arial" panose="020B0604020202020204" pitchFamily="34" charset="0"/>
              <a:buNone/>
              <a:defRPr/>
            </a:pPr>
            <a:endParaRPr lang="en-US" altLang="sr-Latn-RS" sz="3000" dirty="0">
              <a:latin typeface="Sakkal Majalla" panose="02000000000000000000" pitchFamily="2" charset="-78"/>
              <a:cs typeface="Sakkal Majalla" panose="02000000000000000000" pitchFamily="2" charset="-78"/>
            </a:endParaRPr>
          </a:p>
        </p:txBody>
      </p:sp>
      <p:sp>
        <p:nvSpPr>
          <p:cNvPr id="87043" name="Title 2">
            <a:extLst>
              <a:ext uri="{FF2B5EF4-FFF2-40B4-BE49-F238E27FC236}">
                <a16:creationId xmlns:a16="http://schemas.microsoft.com/office/drawing/2014/main" xmlns="" id="{EE9A1FA1-5DF4-4F48-99C3-6480A7F29ACF}"/>
              </a:ext>
            </a:extLst>
          </p:cNvPr>
          <p:cNvSpPr>
            <a:spLocks noGrp="1"/>
          </p:cNvSpPr>
          <p:nvPr>
            <p:ph type="title"/>
          </p:nvPr>
        </p:nvSpPr>
        <p:spPr>
          <a:xfrm>
            <a:off x="457200" y="150813"/>
            <a:ext cx="8229600" cy="1143000"/>
          </a:xfrm>
        </p:spPr>
        <p:txBody>
          <a:bodyPr/>
          <a:lstStyle/>
          <a:p>
            <a:pPr rtl="1"/>
            <a:r>
              <a:rPr lang="ar-SY" altLang="sr-Latn-RS" b="1" dirty="0">
                <a:latin typeface="Sakkal Majalla" panose="02000000000000000000" pitchFamily="2" charset="-78"/>
                <a:cs typeface="Sakkal Majalla" panose="02000000000000000000" pitchFamily="2" charset="-78"/>
              </a:rPr>
              <a:t>المهارة 6: تدبير </a:t>
            </a:r>
            <a:r>
              <a:rPr lang="ar-SY" altLang="sr-Latn-RS" b="1" dirty="0" smtClean="0">
                <a:latin typeface="Sakkal Majalla" panose="02000000000000000000" pitchFamily="2" charset="-78"/>
                <a:cs typeface="Sakkal Majalla" panose="02000000000000000000" pitchFamily="2" charset="-78"/>
              </a:rPr>
              <a:t>العمل بفعالية</a:t>
            </a:r>
            <a:endParaRPr lang="en-US" altLang="en-US" b="1" dirty="0"/>
          </a:p>
        </p:txBody>
      </p:sp>
      <p:sp>
        <p:nvSpPr>
          <p:cNvPr id="87044" name="Slide Number Placeholder 1">
            <a:extLst>
              <a:ext uri="{FF2B5EF4-FFF2-40B4-BE49-F238E27FC236}">
                <a16:creationId xmlns:a16="http://schemas.microsoft.com/office/drawing/2014/main" xmlns=""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47</a:t>
            </a:fld>
            <a:endParaRPr lang="en-US" altLang="en-US" sz="1200">
              <a:solidFill>
                <a:srgbClr val="898989"/>
              </a:solidFill>
            </a:endParaRPr>
          </a:p>
        </p:txBody>
      </p:sp>
    </p:spTree>
    <p:extLst>
      <p:ext uri="{BB962C8B-B14F-4D97-AF65-F5344CB8AC3E}">
        <p14:creationId xmlns:p14="http://schemas.microsoft.com/office/powerpoint/2010/main" val="3052938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xmlns="" id="{044FBC6C-AF8F-4A6B-AF9C-9D6128C6880C}"/>
              </a:ext>
            </a:extLst>
          </p:cNvPr>
          <p:cNvSpPr>
            <a:spLocks noGrp="1"/>
          </p:cNvSpPr>
          <p:nvPr>
            <p:ph type="title"/>
          </p:nvPr>
        </p:nvSpPr>
        <p:spPr>
          <a:xfrm>
            <a:off x="457200" y="2762249"/>
            <a:ext cx="8229600" cy="1548493"/>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a:t>
            </a:r>
            <a:r>
              <a:rPr lang="ar-SY" altLang="sr-Latn-RS" sz="5400" b="1" dirty="0" smtClean="0">
                <a:solidFill>
                  <a:srgbClr val="000000"/>
                </a:solidFill>
                <a:latin typeface="Sakkal Majalla" panose="02000000000000000000" pitchFamily="2" charset="-78"/>
                <a:cs typeface="Sakkal Majalla" panose="02000000000000000000" pitchFamily="2" charset="-78"/>
              </a:rPr>
              <a:t>الرابع</a:t>
            </a:r>
            <a:br>
              <a:rPr lang="ar-SY" altLang="sr-Latn-RS" sz="5400" b="1" dirty="0" smtClean="0">
                <a:solidFill>
                  <a:srgbClr val="000000"/>
                </a:solidFill>
                <a:latin typeface="Sakkal Majalla" panose="02000000000000000000" pitchFamily="2" charset="-78"/>
                <a:cs typeface="Sakkal Majalla" panose="02000000000000000000" pitchFamily="2" charset="-78"/>
              </a:rPr>
            </a:br>
            <a:r>
              <a:rPr lang="ar-SY" altLang="sr-Latn-RS" sz="5400" b="1" dirty="0" smtClean="0">
                <a:solidFill>
                  <a:srgbClr val="000000"/>
                </a:solidFill>
                <a:latin typeface="Sakkal Majalla" panose="02000000000000000000" pitchFamily="2" charset="-78"/>
                <a:cs typeface="Sakkal Majalla" panose="02000000000000000000" pitchFamily="2" charset="-78"/>
              </a:rPr>
              <a:t>صياغة الأوامر</a:t>
            </a:r>
            <a:endParaRPr lang="en-GB" altLang="sr-Latn-RS" sz="5400" b="1" dirty="0"/>
          </a:p>
        </p:txBody>
      </p:sp>
      <p:pic>
        <p:nvPicPr>
          <p:cNvPr id="99331" name="Picture 3">
            <a:extLst>
              <a:ext uri="{FF2B5EF4-FFF2-40B4-BE49-F238E27FC236}">
                <a16:creationId xmlns:a16="http://schemas.microsoft.com/office/drawing/2014/main" xmlns=""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xmlns=""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48</a:t>
            </a:fld>
            <a:endParaRPr lang="en-US" altLang="fr-FR" sz="1200">
              <a:solidFill>
                <a:srgbClr val="89898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xmlns="" id="{81E0B5DD-CA27-4A43-BB86-0A66593F4849}"/>
              </a:ext>
            </a:extLst>
          </p:cNvPr>
          <p:cNvSpPr>
            <a:spLocks noGrp="1"/>
          </p:cNvSpPr>
          <p:nvPr>
            <p:ph type="title"/>
          </p:nvPr>
        </p:nvSpPr>
        <p:spPr>
          <a:xfrm>
            <a:off x="350838"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الأوامر والتراخيص</a:t>
            </a:r>
            <a:endParaRPr lang="en-GB" altLang="sr-Latn-RS" sz="5400" b="1" dirty="0">
              <a:latin typeface="Sakkal Majalla" panose="02000000000000000000" pitchFamily="2" charset="-78"/>
              <a:cs typeface="Sakkal Majalla" panose="02000000000000000000" pitchFamily="2" charset="-78"/>
            </a:endParaRPr>
          </a:p>
        </p:txBody>
      </p:sp>
      <p:sp>
        <p:nvSpPr>
          <p:cNvPr id="93187" name="Rectangle 3">
            <a:extLst>
              <a:ext uri="{FF2B5EF4-FFF2-40B4-BE49-F238E27FC236}">
                <a16:creationId xmlns:a16="http://schemas.microsoft.com/office/drawing/2014/main" xmlns=""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latin typeface="Sakkal Majalla" panose="02000000000000000000" pitchFamily="2" charset="-78"/>
              <a:cs typeface="Sakkal Majalla" panose="02000000000000000000" pitchFamily="2" charset="-78"/>
            </a:endParaRPr>
          </a:p>
          <a:p>
            <a:pPr algn="just" rtl="1" eaLnBrk="1" hangingPunct="1">
              <a:defRPr/>
            </a:pPr>
            <a:r>
              <a:rPr lang="ar-SY" altLang="sr-Latn-RS" sz="3000" dirty="0">
                <a:latin typeface="Sakkal Majalla" panose="02000000000000000000" pitchFamily="2" charset="-78"/>
                <a:cs typeface="Sakkal Majalla" panose="02000000000000000000" pitchFamily="2" charset="-78"/>
              </a:rPr>
              <a:t>بعد </a:t>
            </a:r>
            <a:r>
              <a:rPr lang="ar-SY" altLang="sr-Latn-RS" sz="3000" dirty="0" smtClean="0">
                <a:latin typeface="Sakkal Majalla" panose="02000000000000000000" pitchFamily="2" charset="-78"/>
                <a:cs typeface="Sakkal Majalla" panose="02000000000000000000" pitchFamily="2" charset="-78"/>
              </a:rPr>
              <a:t>البث في </a:t>
            </a:r>
            <a:r>
              <a:rPr lang="ar-SY" altLang="sr-Latn-RS" sz="3000" dirty="0">
                <a:latin typeface="Sakkal Majalla" panose="02000000000000000000" pitchFamily="2" charset="-78"/>
                <a:cs typeface="Sakkal Majalla" panose="02000000000000000000" pitchFamily="2" charset="-78"/>
              </a:rPr>
              <a:t>طلب أو </a:t>
            </a:r>
            <a:r>
              <a:rPr lang="ar-SY" altLang="sr-Latn-RS" sz="3000" dirty="0" smtClean="0">
                <a:latin typeface="Sakkal Majalla" panose="02000000000000000000" pitchFamily="2" charset="-78"/>
                <a:cs typeface="Sakkal Majalla" panose="02000000000000000000" pitchFamily="2" charset="-78"/>
              </a:rPr>
              <a:t>بعد جلسة استماع </a:t>
            </a:r>
            <a:r>
              <a:rPr lang="ar-SY" altLang="sr-Latn-RS" sz="3000" dirty="0">
                <a:latin typeface="Sakkal Majalla" panose="02000000000000000000" pitchFamily="2" charset="-78"/>
                <a:cs typeface="Sakkal Majalla" panose="02000000000000000000" pitchFamily="2" charset="-78"/>
              </a:rPr>
              <a:t>بشأن طلب </a:t>
            </a:r>
            <a:r>
              <a:rPr lang="ar-SY" altLang="sr-Latn-RS" sz="3000" dirty="0" smtClean="0">
                <a:latin typeface="Sakkal Majalla" panose="02000000000000000000" pitchFamily="2" charset="-78"/>
                <a:cs typeface="Sakkal Majalla" panose="02000000000000000000" pitchFamily="2" charset="-78"/>
              </a:rPr>
              <a:t>بتدابير تحقيقية، </a:t>
            </a:r>
            <a:r>
              <a:rPr lang="ar-SY" altLang="sr-Latn-RS" sz="3000" dirty="0">
                <a:latin typeface="Sakkal Majalla" panose="02000000000000000000" pitchFamily="2" charset="-78"/>
                <a:cs typeface="Sakkal Majalla" panose="02000000000000000000" pitchFamily="2" charset="-78"/>
              </a:rPr>
              <a:t>يجوز </a:t>
            </a:r>
            <a:r>
              <a:rPr lang="ar-SY" altLang="sr-Latn-RS" sz="3000" b="1" dirty="0">
                <a:solidFill>
                  <a:srgbClr val="FF0000"/>
                </a:solidFill>
                <a:latin typeface="Sakkal Majalla" panose="02000000000000000000" pitchFamily="2" charset="-78"/>
                <a:cs typeface="Sakkal Majalla" panose="02000000000000000000" pitchFamily="2" charset="-78"/>
              </a:rPr>
              <a:t>للسلطة المختصة إصدار </a:t>
            </a:r>
            <a:r>
              <a:rPr lang="ar-SY" altLang="sr-Latn-RS" sz="3000" b="1" dirty="0" smtClean="0">
                <a:solidFill>
                  <a:srgbClr val="FF0000"/>
                </a:solidFill>
                <a:latin typeface="Sakkal Majalla" panose="02000000000000000000" pitchFamily="2" charset="-78"/>
                <a:cs typeface="Sakkal Majalla" panose="02000000000000000000" pitchFamily="2" charset="-78"/>
              </a:rPr>
              <a:t>ترخيص</a:t>
            </a:r>
          </a:p>
          <a:p>
            <a:pPr algn="just" rtl="1" eaLnBrk="1" hangingPunct="1">
              <a:defRPr/>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sz="3000" dirty="0" smtClean="0">
                <a:latin typeface="Sakkal Majalla" panose="02000000000000000000" pitchFamily="2" charset="-78"/>
                <a:cs typeface="Sakkal Majalla" panose="02000000000000000000" pitchFamily="2" charset="-78"/>
              </a:rPr>
              <a:t>تقتضي بعض الولايات القضائية إصدار </a:t>
            </a:r>
            <a:r>
              <a:rPr lang="ar-SY" altLang="sr-Latn-RS" sz="3000" b="1" dirty="0">
                <a:solidFill>
                  <a:srgbClr val="FF0000"/>
                </a:solidFill>
                <a:latin typeface="Sakkal Majalla" panose="02000000000000000000" pitchFamily="2" charset="-78"/>
                <a:cs typeface="Sakkal Majalla" panose="02000000000000000000" pitchFamily="2" charset="-78"/>
              </a:rPr>
              <a:t>أوامر </a:t>
            </a:r>
            <a:r>
              <a:rPr lang="ar-SY" altLang="sr-Latn-RS" sz="3000" b="1" dirty="0" smtClean="0">
                <a:solidFill>
                  <a:srgbClr val="FF0000"/>
                </a:solidFill>
                <a:latin typeface="Sakkal Majalla" panose="02000000000000000000" pitchFamily="2" charset="-78"/>
                <a:cs typeface="Sakkal Majalla" panose="02000000000000000000" pitchFamily="2" charset="-78"/>
              </a:rPr>
              <a:t>كتابية </a:t>
            </a:r>
            <a:r>
              <a:rPr lang="ar-SY" altLang="sr-Latn-RS" sz="3000" dirty="0" smtClean="0">
                <a:latin typeface="Sakkal Majalla" panose="02000000000000000000" pitchFamily="2" charset="-78"/>
                <a:cs typeface="Sakkal Majalla" panose="02000000000000000000" pitchFamily="2" charset="-78"/>
              </a:rPr>
              <a:t>في </a:t>
            </a:r>
            <a:r>
              <a:rPr lang="ar-SY" altLang="sr-Latn-RS" sz="3000" dirty="0">
                <a:latin typeface="Sakkal Majalla" panose="02000000000000000000" pitchFamily="2" charset="-78"/>
                <a:cs typeface="Sakkal Majalla" panose="02000000000000000000" pitchFamily="2" charset="-78"/>
              </a:rPr>
              <a:t>حين أن البعض الآخر يتطلب </a:t>
            </a:r>
            <a:r>
              <a:rPr lang="ar-SY" altLang="sr-Latn-RS" sz="3000" b="1" dirty="0" smtClean="0">
                <a:solidFill>
                  <a:srgbClr val="FF0000"/>
                </a:solidFill>
                <a:latin typeface="Sakkal Majalla" panose="02000000000000000000" pitchFamily="2" charset="-78"/>
                <a:cs typeface="Sakkal Majalla" panose="02000000000000000000" pitchFamily="2" charset="-78"/>
              </a:rPr>
              <a:t>تراخيص شفوية</a:t>
            </a:r>
          </a:p>
          <a:p>
            <a:pPr algn="just" rtl="1" eaLnBrk="1" hangingPunct="1">
              <a:defRPr/>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defRPr/>
            </a:pPr>
            <a:r>
              <a:rPr lang="ar-SY" altLang="sr-Latn-RS" sz="3000" b="1" dirty="0">
                <a:solidFill>
                  <a:srgbClr val="FF0000"/>
                </a:solidFill>
                <a:latin typeface="Sakkal Majalla" panose="02000000000000000000" pitchFamily="2" charset="-78"/>
                <a:cs typeface="Sakkal Majalla" panose="02000000000000000000" pitchFamily="2" charset="-78"/>
              </a:rPr>
              <a:t>تخضع</a:t>
            </a:r>
            <a:r>
              <a:rPr lang="ar-SY" altLang="sr-Latn-RS" sz="3000" dirty="0">
                <a:latin typeface="Sakkal Majalla" panose="02000000000000000000" pitchFamily="2" charset="-78"/>
                <a:cs typeface="Sakkal Majalla" panose="02000000000000000000" pitchFamily="2" charset="-78"/>
              </a:rPr>
              <a:t> كل من الأوامر </a:t>
            </a:r>
            <a:r>
              <a:rPr lang="ar-SY" altLang="sr-Latn-RS" sz="3000" dirty="0" smtClean="0">
                <a:latin typeface="Sakkal Majalla" panose="02000000000000000000" pitchFamily="2" charset="-78"/>
                <a:cs typeface="Sakkal Majalla" panose="02000000000000000000" pitchFamily="2" charset="-78"/>
              </a:rPr>
              <a:t>الكتابية والتراخيص الشفوية </a:t>
            </a:r>
            <a:r>
              <a:rPr lang="ar-SY" altLang="sr-Latn-RS" sz="3000" b="1" dirty="0" smtClean="0">
                <a:solidFill>
                  <a:srgbClr val="FF0000"/>
                </a:solidFill>
                <a:latin typeface="Sakkal Majalla" panose="02000000000000000000" pitchFamily="2" charset="-78"/>
                <a:cs typeface="Sakkal Majalla" panose="02000000000000000000" pitchFamily="2" charset="-78"/>
              </a:rPr>
              <a:t>للمادة </a:t>
            </a:r>
            <a:r>
              <a:rPr lang="ar-SY" altLang="sr-Latn-RS" sz="3000" b="1" dirty="0">
                <a:solidFill>
                  <a:srgbClr val="FF0000"/>
                </a:solidFill>
                <a:latin typeface="Sakkal Majalla" panose="02000000000000000000" pitchFamily="2" charset="-78"/>
                <a:cs typeface="Sakkal Majalla" panose="02000000000000000000" pitchFamily="2" charset="-78"/>
              </a:rPr>
              <a:t>15 من اتفاقية </a:t>
            </a:r>
            <a:r>
              <a:rPr lang="ar-SY" altLang="sr-Latn-RS" sz="3000" b="1" dirty="0" smtClean="0">
                <a:solidFill>
                  <a:srgbClr val="FF0000"/>
                </a:solidFill>
                <a:latin typeface="Sakkal Majalla" panose="02000000000000000000" pitchFamily="2" charset="-78"/>
                <a:cs typeface="Sakkal Majalla" panose="02000000000000000000" pitchFamily="2" charset="-78"/>
              </a:rPr>
              <a:t>بودابست</a:t>
            </a:r>
            <a:endParaRPr lang="en-GB" altLang="sr-Latn-RS" sz="3000" b="1" dirty="0">
              <a:solidFill>
                <a:srgbClr val="FF0000"/>
              </a:solidFill>
              <a:latin typeface="Sakkal Majalla" panose="02000000000000000000" pitchFamily="2" charset="-78"/>
              <a:cs typeface="Sakkal Majalla" panose="02000000000000000000" pitchFamily="2" charset="-78"/>
            </a:endParaRPr>
          </a:p>
        </p:txBody>
      </p:sp>
      <p:sp>
        <p:nvSpPr>
          <p:cNvPr id="101380" name="Slide Number Placeholder 1">
            <a:extLst>
              <a:ext uri="{FF2B5EF4-FFF2-40B4-BE49-F238E27FC236}">
                <a16:creationId xmlns:a16="http://schemas.microsoft.com/office/drawing/2014/main" xmlns=""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xmlns="" id="{2F6A1951-88DC-4C0F-AC29-5AD34910F442}"/>
              </a:ext>
            </a:extLst>
          </p:cNvPr>
          <p:cNvSpPr>
            <a:spLocks noGrp="1"/>
          </p:cNvSpPr>
          <p:nvPr>
            <p:ph type="title"/>
          </p:nvPr>
        </p:nvSpPr>
        <p:spPr>
          <a:xfrm>
            <a:off x="350838" y="203200"/>
            <a:ext cx="8229600" cy="1376218"/>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الإشراف القضائي في بعض البلدان: جلسات الاستماع</a:t>
            </a:r>
            <a:endParaRPr lang="en-GB" altLang="sr-Latn-RS" sz="5400" b="1" dirty="0"/>
          </a:p>
        </p:txBody>
      </p:sp>
      <p:sp>
        <p:nvSpPr>
          <p:cNvPr id="11267" name="Rectangle 3">
            <a:extLst>
              <a:ext uri="{FF2B5EF4-FFF2-40B4-BE49-F238E27FC236}">
                <a16:creationId xmlns:a16="http://schemas.microsoft.com/office/drawing/2014/main" xmlns=""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تقتضي بعض البلدان إجراء جلسات الاستماع للطلبات من قبل سلطة مختصة مستقلة</a:t>
            </a: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تكون السلطة المختصة عندئذ مطالبة بإعداد ترخيص شفوي أو كتابي</a:t>
            </a:r>
          </a:p>
          <a:p>
            <a:pPr algn="just" rtl="1" eaLnBrk="1" hangingPunct="1"/>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يخضع للضمانات الواردة في المادة 15</a:t>
            </a:r>
            <a:endParaRPr lang="en-GB" altLang="sr-Latn-RS" dirty="0">
              <a:latin typeface="Sakkal Majalla" panose="02000000000000000000" pitchFamily="2" charset="-78"/>
              <a:cs typeface="Sakkal Majalla" panose="02000000000000000000" pitchFamily="2" charset="-78"/>
            </a:endParaRPr>
          </a:p>
        </p:txBody>
      </p:sp>
      <p:sp>
        <p:nvSpPr>
          <p:cNvPr id="11268" name="Espace réservé du numéro de diapositive 1">
            <a:extLst>
              <a:ext uri="{FF2B5EF4-FFF2-40B4-BE49-F238E27FC236}">
                <a16:creationId xmlns:a16="http://schemas.microsoft.com/office/drawing/2014/main" xmlns=""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xmlns="" id="{C6F0A181-0FF3-4048-8BE2-A01ADD83E26F}"/>
              </a:ext>
            </a:extLst>
          </p:cNvPr>
          <p:cNvSpPr>
            <a:spLocks noGrp="1"/>
          </p:cNvSpPr>
          <p:nvPr>
            <p:ph type="title"/>
          </p:nvPr>
        </p:nvSpPr>
        <p:spPr>
          <a:xfrm>
            <a:off x="350838"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الشخص/الكيان موضوع الطلب</a:t>
            </a:r>
            <a:endParaRPr lang="en-GB" altLang="sr-Latn-RS" sz="5400" b="1" dirty="0">
              <a:latin typeface="Sakkal Majalla" panose="02000000000000000000" pitchFamily="2" charset="-78"/>
              <a:cs typeface="Sakkal Majalla" panose="02000000000000000000" pitchFamily="2" charset="-78"/>
            </a:endParaRPr>
          </a:p>
        </p:txBody>
      </p:sp>
      <p:sp>
        <p:nvSpPr>
          <p:cNvPr id="103427" name="Rectangle 3">
            <a:extLst>
              <a:ext uri="{FF2B5EF4-FFF2-40B4-BE49-F238E27FC236}">
                <a16:creationId xmlns:a16="http://schemas.microsoft.com/office/drawing/2014/main" xmlns=""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sz="2800" dirty="0" smtClean="0">
                <a:latin typeface="Sakkal Majalla" panose="02000000000000000000" pitchFamily="2" charset="-78"/>
                <a:cs typeface="Sakkal Majalla" panose="02000000000000000000" pitchFamily="2" charset="-78"/>
              </a:rPr>
              <a:t>موضوع </a:t>
            </a:r>
            <a:r>
              <a:rPr lang="ar-SY" sz="2800" dirty="0">
                <a:latin typeface="Sakkal Majalla" panose="02000000000000000000" pitchFamily="2" charset="-78"/>
                <a:cs typeface="Sakkal Majalla" panose="02000000000000000000" pitchFamily="2" charset="-78"/>
              </a:rPr>
              <a:t>الطلب: </a:t>
            </a:r>
            <a:r>
              <a:rPr lang="ar-SY" sz="2800" b="1" dirty="0">
                <a:solidFill>
                  <a:srgbClr val="FF0000"/>
                </a:solidFill>
                <a:latin typeface="Sakkal Majalla" panose="02000000000000000000" pitchFamily="2" charset="-78"/>
                <a:cs typeface="Sakkal Majalla" panose="02000000000000000000" pitchFamily="2" charset="-78"/>
              </a:rPr>
              <a:t>الشخص/الكيان المرتبط </a:t>
            </a:r>
            <a:r>
              <a:rPr lang="ar-SY" sz="2800" b="1" dirty="0" smtClean="0">
                <a:solidFill>
                  <a:srgbClr val="FF0000"/>
                </a:solidFill>
                <a:latin typeface="Sakkal Majalla" panose="02000000000000000000" pitchFamily="2" charset="-78"/>
                <a:cs typeface="Sakkal Majalla" panose="02000000000000000000" pitchFamily="2" charset="-78"/>
              </a:rPr>
              <a:t>بالترخيص</a:t>
            </a:r>
            <a:endParaRPr lang="ar-SY" altLang="sr-Latn-RS" sz="2800" dirty="0" smtClean="0">
              <a:latin typeface="Sakkal Majalla" panose="02000000000000000000" pitchFamily="2" charset="-78"/>
              <a:cs typeface="Sakkal Majalla" panose="02000000000000000000" pitchFamily="2" charset="-78"/>
            </a:endParaRPr>
          </a:p>
          <a:p>
            <a:pPr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ينبغي تحديد موضوع الطلب بوضوح </a:t>
            </a:r>
            <a:r>
              <a:rPr lang="ar-SY" sz="2800" dirty="0" smtClean="0">
                <a:latin typeface="Sakkal Majalla" panose="02000000000000000000" pitchFamily="2" charset="-78"/>
                <a:cs typeface="Sakkal Majalla" panose="02000000000000000000" pitchFamily="2" charset="-78"/>
              </a:rPr>
              <a:t>– عادة:</a:t>
            </a:r>
            <a:endParaRPr lang="ar-SY" altLang="sr-Latn-RS" sz="2800" b="1" dirty="0" smtClean="0">
              <a:solidFill>
                <a:srgbClr val="FF0000"/>
              </a:solidFill>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eaLnBrk="1" hangingPunct="1"/>
            <a:endParaRPr lang="en-GB"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smtClean="0">
                <a:latin typeface="Sakkal Majalla" panose="02000000000000000000" pitchFamily="2" charset="-78"/>
                <a:cs typeface="Sakkal Majalla" panose="02000000000000000000" pitchFamily="2" charset="-78"/>
              </a:rPr>
              <a:t>يمكن </a:t>
            </a:r>
            <a:r>
              <a:rPr lang="ar-SY" altLang="sr-Latn-RS" sz="2800" b="1" dirty="0" smtClean="0">
                <a:solidFill>
                  <a:srgbClr val="FF0000"/>
                </a:solidFill>
                <a:latin typeface="Sakkal Majalla" panose="02000000000000000000" pitchFamily="2" charset="-78"/>
                <a:cs typeface="Sakkal Majalla" panose="02000000000000000000" pitchFamily="2" charset="-78"/>
              </a:rPr>
              <a:t>توجيه</a:t>
            </a:r>
            <a:r>
              <a:rPr lang="ar-SY" altLang="sr-Latn-RS" sz="2800" dirty="0" smtClean="0">
                <a:latin typeface="Sakkal Majalla" panose="02000000000000000000" pitchFamily="2" charset="-78"/>
                <a:cs typeface="Sakkal Majalla" panose="02000000000000000000" pitchFamily="2" charset="-78"/>
              </a:rPr>
              <a:t> الترخيص </a:t>
            </a:r>
            <a:r>
              <a:rPr lang="ar-SY" altLang="sr-Latn-RS" sz="2800" b="1" dirty="0" smtClean="0">
                <a:solidFill>
                  <a:srgbClr val="FF0000"/>
                </a:solidFill>
                <a:latin typeface="Sakkal Majalla" panose="02000000000000000000" pitchFamily="2" charset="-78"/>
                <a:cs typeface="Sakkal Majalla" panose="02000000000000000000" pitchFamily="2" charset="-78"/>
              </a:rPr>
              <a:t>بالكشف الجزئي لبيانات الحركة عامة إلى كافة مزودي الخدمات</a:t>
            </a:r>
            <a:r>
              <a:rPr lang="ar-SY" altLang="sr-Latn-RS" sz="2800" dirty="0" smtClean="0">
                <a:latin typeface="Sakkal Majalla" panose="02000000000000000000" pitchFamily="2" charset="-78"/>
                <a:cs typeface="Sakkal Majalla" panose="02000000000000000000" pitchFamily="2" charset="-78"/>
              </a:rPr>
              <a:t> المعنيين</a:t>
            </a:r>
          </a:p>
        </p:txBody>
      </p:sp>
      <p:sp>
        <p:nvSpPr>
          <p:cNvPr id="103430" name="Slide Number Placeholder 1">
            <a:extLst>
              <a:ext uri="{FF2B5EF4-FFF2-40B4-BE49-F238E27FC236}">
                <a16:creationId xmlns:a16="http://schemas.microsoft.com/office/drawing/2014/main" xmlns=""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
        <p:nvSpPr>
          <p:cNvPr id="7" name="Rectangle 3"/>
          <p:cNvSpPr txBox="1">
            <a:spLocks/>
          </p:cNvSpPr>
          <p:nvPr/>
        </p:nvSpPr>
        <p:spPr bwMode="auto">
          <a:xfrm>
            <a:off x="4572000" y="2316616"/>
            <a:ext cx="4334494" cy="3391354"/>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400" b="1" dirty="0" smtClean="0">
                <a:solidFill>
                  <a:srgbClr val="FF0000"/>
                </a:solidFill>
                <a:latin typeface="Sakkal Majalla" panose="02000000000000000000" pitchFamily="2" charset="-78"/>
                <a:cs typeface="Sakkal Majalla" panose="02000000000000000000" pitchFamily="2" charset="-78"/>
              </a:rPr>
              <a:t>مزود الخدمة </a:t>
            </a:r>
            <a:r>
              <a:rPr lang="ar-SY" altLang="sr-Latn-RS" sz="2400" dirty="0" smtClean="0">
                <a:latin typeface="Sakkal Majalla" panose="02000000000000000000" pitchFamily="2" charset="-78"/>
                <a:cs typeface="Sakkal Majalla" panose="02000000000000000000" pitchFamily="2" charset="-78"/>
              </a:rPr>
              <a:t>في حال:</a:t>
            </a:r>
            <a:endParaRPr lang="ar-SY" altLang="sr-Latn-RS" sz="2400" b="1" dirty="0" smtClean="0">
              <a:solidFill>
                <a:srgbClr val="FF0000"/>
              </a:solidFill>
              <a:latin typeface="Sakkal Majalla" panose="02000000000000000000" pitchFamily="2" charset="-78"/>
              <a:cs typeface="Sakkal Majalla" panose="02000000000000000000" pitchFamily="2" charset="-78"/>
            </a:endParaRP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البحث والمصادرة</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جمع بيانات الحركة في الوقت الحقيقي</a:t>
            </a:r>
          </a:p>
          <a:p>
            <a:pPr lvl="2" algn="r" rtl="1" eaLnBrk="1" hangingPunct="1">
              <a:defRPr/>
            </a:pPr>
            <a:r>
              <a:rPr lang="ar-SY" altLang="sr-Latn-RS" dirty="0" smtClean="0">
                <a:latin typeface="Sakkal Majalla" panose="02000000000000000000" pitchFamily="2" charset="-78"/>
                <a:cs typeface="Sakkal Majalla" panose="02000000000000000000" pitchFamily="2" charset="-78"/>
              </a:rPr>
              <a:t>اعتراض بيانات المحتوى</a:t>
            </a:r>
          </a:p>
        </p:txBody>
      </p:sp>
      <p:sp>
        <p:nvSpPr>
          <p:cNvPr id="8" name="Rectangle 3"/>
          <p:cNvSpPr txBox="1">
            <a:spLocks/>
          </p:cNvSpPr>
          <p:nvPr/>
        </p:nvSpPr>
        <p:spPr bwMode="auto">
          <a:xfrm>
            <a:off x="350838" y="2447219"/>
            <a:ext cx="3616036" cy="2868891"/>
          </a:xfrm>
          <a:prstGeom prst="rect">
            <a:avLst/>
          </a:prstGeom>
          <a:noFill/>
          <a:ln>
            <a:noFill/>
          </a:ln>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r" rtl="1" eaLnBrk="1" hangingPunct="1">
              <a:defRPr/>
            </a:pPr>
            <a:r>
              <a:rPr lang="ar-SY" altLang="sr-Latn-RS" sz="2400" b="1" dirty="0" smtClean="0">
                <a:solidFill>
                  <a:srgbClr val="FF0000"/>
                </a:solidFill>
                <a:latin typeface="Sakkal Majalla" panose="02000000000000000000" pitchFamily="2" charset="-78"/>
                <a:cs typeface="Sakkal Majalla" panose="02000000000000000000" pitchFamily="2" charset="-78"/>
              </a:rPr>
              <a:t>أي شخص تكون بيانات الكمبيوتر في حوزته أو تحت سيطرته في حال:</a:t>
            </a:r>
          </a:p>
          <a:p>
            <a:pPr lvl="2" algn="r" rtl="1" eaLnBrk="1" hangingPunct="1">
              <a:defRPr/>
            </a:pPr>
            <a:r>
              <a:rPr lang="ar-SY" altLang="sr-Latn-RS" dirty="0">
                <a:latin typeface="Sakkal Majalla" panose="02000000000000000000" pitchFamily="2" charset="-78"/>
                <a:cs typeface="Sakkal Majalla" panose="02000000000000000000" pitchFamily="2" charset="-78"/>
              </a:rPr>
              <a:t>الكشف الجزئي</a:t>
            </a:r>
          </a:p>
          <a:p>
            <a:pPr lvl="2" algn="r" rtl="1" eaLnBrk="1" hangingPunct="1">
              <a:defRPr/>
            </a:pPr>
            <a:r>
              <a:rPr lang="ar-SY" altLang="sr-Latn-RS" dirty="0">
                <a:latin typeface="Sakkal Majalla" panose="02000000000000000000" pitchFamily="2" charset="-78"/>
                <a:cs typeface="Sakkal Majalla" panose="02000000000000000000" pitchFamily="2" charset="-78"/>
              </a:rPr>
              <a:t>أوامر بإبراز البيانات</a:t>
            </a:r>
          </a:p>
          <a:p>
            <a:pPr lvl="2" algn="r" rtl="1" eaLnBrk="1" hangingPunct="1">
              <a:defRPr/>
            </a:pPr>
            <a:r>
              <a:rPr lang="ar-SY" altLang="sr-Latn-RS" dirty="0">
                <a:latin typeface="Sakkal Majalla" panose="02000000000000000000" pitchFamily="2" charset="-78"/>
                <a:cs typeface="Sakkal Majalla" panose="02000000000000000000" pitchFamily="2" charset="-78"/>
              </a:rPr>
              <a:t>البحث </a:t>
            </a:r>
            <a:r>
              <a:rPr lang="ar-SY" altLang="sr-Latn-RS" dirty="0" smtClean="0">
                <a:latin typeface="Sakkal Majalla" panose="02000000000000000000" pitchFamily="2" charset="-78"/>
                <a:cs typeface="Sakkal Majalla" panose="02000000000000000000" pitchFamily="2" charset="-78"/>
              </a:rPr>
              <a:t>والمصادرة</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xmlns="" id="{7AA1A569-F720-4BBE-B9BA-75CBC226D7B1}"/>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الكيان موضوع الطلب</a:t>
            </a:r>
            <a:endParaRPr lang="en-GB" altLang="sr-Latn-RS" b="1" dirty="0">
              <a:latin typeface="Sakkal Majalla" panose="02000000000000000000" pitchFamily="2" charset="-78"/>
              <a:cs typeface="Sakkal Majalla" panose="02000000000000000000" pitchFamily="2" charset="-78"/>
            </a:endParaRPr>
          </a:p>
        </p:txBody>
      </p:sp>
      <p:sp>
        <p:nvSpPr>
          <p:cNvPr id="105475" name="Slide Number Placeholder 1">
            <a:extLst>
              <a:ext uri="{FF2B5EF4-FFF2-40B4-BE49-F238E27FC236}">
                <a16:creationId xmlns:a16="http://schemas.microsoft.com/office/drawing/2014/main" xmlns=""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
        <p:nvSpPr>
          <p:cNvPr id="105476" name="TextBox 1">
            <a:extLst>
              <a:ext uri="{FF2B5EF4-FFF2-40B4-BE49-F238E27FC236}">
                <a16:creationId xmlns:a16="http://schemas.microsoft.com/office/drawing/2014/main" xmlns="" id="{67570046-9F0A-46BB-A1C8-C65C4AF9233E}"/>
              </a:ext>
            </a:extLst>
          </p:cNvPr>
          <p:cNvSpPr txBox="1">
            <a:spLocks noChangeArrowheads="1"/>
          </p:cNvSpPr>
          <p:nvPr/>
        </p:nvSpPr>
        <p:spPr bwMode="auto">
          <a:xfrm>
            <a:off x="0" y="2001838"/>
            <a:ext cx="91440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rtl="1">
              <a:spcBef>
                <a:spcPct val="0"/>
              </a:spcBef>
              <a:buFontTx/>
              <a:buNone/>
            </a:pPr>
            <a:r>
              <a:rPr lang="ar-SY" altLang="en-US" sz="3500" b="1" dirty="0" smtClean="0">
                <a:solidFill>
                  <a:srgbClr val="FF0000"/>
                </a:solidFill>
                <a:latin typeface="Sakkal Majalla" panose="02000000000000000000" pitchFamily="2" charset="-78"/>
                <a:cs typeface="Sakkal Majalla" panose="02000000000000000000" pitchFamily="2" charset="-78"/>
              </a:rPr>
              <a:t>فرع أوستلاندا</a:t>
            </a:r>
          </a:p>
          <a:p>
            <a:pPr algn="ctr" rtl="1">
              <a:spcBef>
                <a:spcPct val="0"/>
              </a:spcBef>
              <a:buFontTx/>
              <a:buNone/>
            </a:pPr>
            <a:r>
              <a:rPr lang="ar-SY" altLang="en-US" sz="3500" b="1" dirty="0" smtClean="0">
                <a:solidFill>
                  <a:srgbClr val="FF0000"/>
                </a:solidFill>
                <a:latin typeface="Sakkal Majalla" panose="02000000000000000000" pitchFamily="2" charset="-78"/>
                <a:cs typeface="Sakkal Majalla" panose="02000000000000000000" pitchFamily="2" charset="-78"/>
              </a:rPr>
              <a:t>«</a:t>
            </a:r>
            <a:r>
              <a:rPr lang="ar-SY" altLang="en-US" sz="3500" b="1" dirty="0" err="1" smtClean="0">
                <a:solidFill>
                  <a:srgbClr val="FF0000"/>
                </a:solidFill>
                <a:latin typeface="Sakkal Majalla" panose="02000000000000000000" pitchFamily="2" charset="-78"/>
                <a:cs typeface="Sakkal Majalla" panose="02000000000000000000" pitchFamily="2" charset="-78"/>
              </a:rPr>
              <a:t>دوكلاندس</a:t>
            </a:r>
            <a:r>
              <a:rPr lang="ar-SY" altLang="en-US" sz="3500" b="1" dirty="0" smtClean="0">
                <a:solidFill>
                  <a:srgbClr val="FF0000"/>
                </a:solidFill>
                <a:latin typeface="Sakkal Majalla" panose="02000000000000000000" pitchFamily="2" charset="-78"/>
                <a:cs typeface="Sakkal Majalla" panose="02000000000000000000" pitchFamily="2" charset="-78"/>
              </a:rPr>
              <a:t> </a:t>
            </a:r>
            <a:r>
              <a:rPr lang="ar-SY" altLang="en-US" sz="3500" b="1" dirty="0" err="1" smtClean="0">
                <a:solidFill>
                  <a:srgbClr val="FF0000"/>
                </a:solidFill>
                <a:latin typeface="Sakkal Majalla" panose="02000000000000000000" pitchFamily="2" charset="-78"/>
                <a:cs typeface="Sakkal Majalla" panose="02000000000000000000" pitchFamily="2" charset="-78"/>
              </a:rPr>
              <a:t>سكيوريتيز</a:t>
            </a:r>
            <a:r>
              <a:rPr lang="ar-SY" altLang="en-US" sz="3500" b="1" dirty="0" smtClean="0">
                <a:solidFill>
                  <a:srgbClr val="FF0000"/>
                </a:solidFill>
                <a:latin typeface="Sakkal Majalla" panose="02000000000000000000" pitchFamily="2" charset="-78"/>
                <a:cs typeface="Sakkal Majalla" panose="02000000000000000000" pitchFamily="2" charset="-78"/>
              </a:rPr>
              <a:t>» بنك نورلاندا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الطابق الأول</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123 شارع أوستلاندا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مدينة أوستلاندا</a:t>
            </a:r>
          </a:p>
          <a:p>
            <a:pPr algn="ctr" rtl="1">
              <a:spcBef>
                <a:spcPct val="0"/>
              </a:spcBef>
              <a:buFontTx/>
              <a:buNone/>
            </a:pPr>
            <a:r>
              <a:rPr lang="ar-SY" altLang="en-US" sz="3500" dirty="0" smtClean="0">
                <a:latin typeface="Sakkal Majalla" panose="02000000000000000000" pitchFamily="2" charset="-78"/>
                <a:cs typeface="Sakkal Majalla" panose="02000000000000000000" pitchFamily="2" charset="-78"/>
              </a:rPr>
              <a:t>أوستلاندا 23985</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xmlns="" id="{39D68855-0C3F-43AC-BBBF-8AB2B0EB2824}"/>
              </a:ext>
            </a:extLst>
          </p:cNvPr>
          <p:cNvSpPr>
            <a:spLocks noGrp="1"/>
          </p:cNvSpPr>
          <p:nvPr>
            <p:ph type="title"/>
          </p:nvPr>
        </p:nvSpPr>
        <p:spPr>
          <a:xfrm>
            <a:off x="350838" y="317500"/>
            <a:ext cx="8229600" cy="1143000"/>
          </a:xfrm>
        </p:spPr>
        <p:txBody>
          <a:bodyPr/>
          <a:lstStyle/>
          <a:p>
            <a:pPr rtl="1" eaLnBrk="1" hangingPunct="1"/>
            <a:r>
              <a:rPr lang="ar-SY" altLang="en-US" b="1" dirty="0">
                <a:latin typeface="Sakkal Majalla" panose="02000000000000000000" pitchFamily="2" charset="-78"/>
                <a:cs typeface="Sakkal Majalla" panose="02000000000000000000" pitchFamily="2" charset="-78"/>
              </a:rPr>
              <a:t>البيانات/الاتصالات موضوع الطلب</a:t>
            </a:r>
            <a:endParaRPr lang="en-GB" altLang="sr-Latn-RS" b="1" dirty="0"/>
          </a:p>
        </p:txBody>
      </p:sp>
      <p:sp>
        <p:nvSpPr>
          <p:cNvPr id="107523" name="Rectangle 3">
            <a:extLst>
              <a:ext uri="{FF2B5EF4-FFF2-40B4-BE49-F238E27FC236}">
                <a16:creationId xmlns:a16="http://schemas.microsoft.com/office/drawing/2014/main" xmlns=""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sz="2800" dirty="0" smtClean="0">
                <a:latin typeface="Sakkal Majalla" panose="02000000000000000000" pitchFamily="2" charset="-78"/>
                <a:cs typeface="Sakkal Majalla" panose="02000000000000000000" pitchFamily="2" charset="-78"/>
              </a:rPr>
              <a:t>موضوع </a:t>
            </a:r>
            <a:r>
              <a:rPr lang="ar-SY" sz="2800" dirty="0">
                <a:latin typeface="Sakkal Majalla" panose="02000000000000000000" pitchFamily="2" charset="-78"/>
                <a:cs typeface="Sakkal Majalla" panose="02000000000000000000" pitchFamily="2" charset="-78"/>
              </a:rPr>
              <a:t>الطلب: </a:t>
            </a:r>
            <a:r>
              <a:rPr lang="ar-SY" sz="2800" b="1" dirty="0">
                <a:solidFill>
                  <a:srgbClr val="FF0000"/>
                </a:solidFill>
                <a:latin typeface="Sakkal Majalla" panose="02000000000000000000" pitchFamily="2" charset="-78"/>
                <a:cs typeface="Sakkal Majalla" panose="02000000000000000000" pitchFamily="2" charset="-78"/>
              </a:rPr>
              <a:t>البيانات/الاتصالات المرتبطة بالترخيص</a:t>
            </a:r>
            <a:endParaRPr lang="ar-SY" sz="2800" dirty="0">
              <a:latin typeface="Sakkal Majalla" panose="02000000000000000000" pitchFamily="2" charset="-78"/>
              <a:cs typeface="Sakkal Majalla" panose="02000000000000000000" pitchFamily="2" charset="-78"/>
            </a:endParaRPr>
          </a:p>
          <a:p>
            <a:pPr algn="just" eaLnBrk="1" hangingPunct="1"/>
            <a:endParaRPr lang="en-GB" sz="2800" dirty="0">
              <a:latin typeface="Sakkal Majalla" panose="02000000000000000000" pitchFamily="2" charset="-78"/>
              <a:cs typeface="Sakkal Majalla" panose="02000000000000000000" pitchFamily="2" charset="-78"/>
            </a:endParaRPr>
          </a:p>
          <a:p>
            <a:pPr algn="just" rtl="1" eaLnBrk="1" hangingPunct="1"/>
            <a:r>
              <a:rPr lang="ar-SY" sz="2800" dirty="0" smtClean="0">
                <a:latin typeface="Sakkal Majalla" panose="02000000000000000000" pitchFamily="2" charset="-78"/>
                <a:cs typeface="Sakkal Majalla" panose="02000000000000000000" pitchFamily="2" charset="-78"/>
              </a:rPr>
              <a:t>يمكن ممارسة السلطات الإجرائية بموجب </a:t>
            </a:r>
            <a:r>
              <a:rPr lang="ar-SY" sz="2800" dirty="0">
                <a:latin typeface="Sakkal Majalla" panose="02000000000000000000" pitchFamily="2" charset="-78"/>
                <a:cs typeface="Sakkal Majalla" panose="02000000000000000000" pitchFamily="2" charset="-78"/>
              </a:rPr>
              <a:t>اتفاقية </a:t>
            </a:r>
            <a:r>
              <a:rPr lang="ar-SY" sz="2800" dirty="0" smtClean="0">
                <a:latin typeface="Sakkal Majalla" panose="02000000000000000000" pitchFamily="2" charset="-78"/>
                <a:cs typeface="Sakkal Majalla" panose="02000000000000000000" pitchFamily="2" charset="-78"/>
              </a:rPr>
              <a:t>بودابست فقط </a:t>
            </a:r>
            <a:r>
              <a:rPr lang="ar-SY" sz="2800" dirty="0">
                <a:latin typeface="Sakkal Majalla" panose="02000000000000000000" pitchFamily="2" charset="-78"/>
                <a:cs typeface="Sakkal Majalla" panose="02000000000000000000" pitchFamily="2" charset="-78"/>
              </a:rPr>
              <a:t>فما يتعلق </a:t>
            </a:r>
            <a:r>
              <a:rPr lang="ar-SY" sz="2800" b="1" dirty="0">
                <a:solidFill>
                  <a:srgbClr val="FF0000"/>
                </a:solidFill>
                <a:latin typeface="Sakkal Majalla" panose="02000000000000000000" pitchFamily="2" charset="-78"/>
                <a:cs typeface="Sakkal Majalla" panose="02000000000000000000" pitchFamily="2" charset="-78"/>
              </a:rPr>
              <a:t>ببيانات كمبيوتر/اتصالات محددة</a:t>
            </a:r>
            <a:endParaRPr lang="ar-SY" sz="2800" dirty="0">
              <a:latin typeface="Sakkal Majalla" panose="02000000000000000000" pitchFamily="2" charset="-78"/>
              <a:cs typeface="Sakkal Majalla" panose="02000000000000000000" pitchFamily="2" charset="-78"/>
            </a:endParaRPr>
          </a:p>
          <a:p>
            <a:pPr marL="0" indent="0" algn="just" rtl="1" eaLnBrk="1" hangingPunct="1">
              <a:buNone/>
            </a:pPr>
            <a:endParaRPr lang="ar-SY" altLang="sr-Latn-RS" sz="3000" dirty="0" smtClean="0"/>
          </a:p>
          <a:p>
            <a:pPr algn="just" rtl="1" eaLnBrk="1" hangingPunct="1">
              <a:buFont typeface="Arial" charset="0"/>
              <a:buChar char="•"/>
            </a:pPr>
            <a:r>
              <a:rPr lang="ar-SY" sz="2800" dirty="0" smtClean="0">
                <a:latin typeface="Sakkal Majalla" panose="02000000000000000000" pitchFamily="2" charset="-78"/>
                <a:cs typeface="Sakkal Majalla" panose="02000000000000000000" pitchFamily="2" charset="-78"/>
              </a:rPr>
              <a:t>يجب أن </a:t>
            </a:r>
            <a:r>
              <a:rPr lang="ar-SY" sz="2800" b="1" dirty="0" smtClean="0">
                <a:solidFill>
                  <a:srgbClr val="FF0000"/>
                </a:solidFill>
                <a:latin typeface="Sakkal Majalla" panose="02000000000000000000" pitchFamily="2" charset="-78"/>
                <a:cs typeface="Sakkal Majalla" panose="02000000000000000000" pitchFamily="2" charset="-78"/>
              </a:rPr>
              <a:t>يحدد</a:t>
            </a:r>
            <a:r>
              <a:rPr lang="ar-SY" sz="2800" dirty="0" smtClean="0">
                <a:latin typeface="Sakkal Majalla" panose="02000000000000000000" pitchFamily="2" charset="-78"/>
                <a:cs typeface="Sakkal Majalla" panose="02000000000000000000" pitchFamily="2" charset="-78"/>
              </a:rPr>
              <a:t> الترخيص </a:t>
            </a:r>
            <a:r>
              <a:rPr lang="ar-SY" sz="2800" b="1" dirty="0" smtClean="0">
                <a:solidFill>
                  <a:srgbClr val="FF0000"/>
                </a:solidFill>
                <a:latin typeface="Sakkal Majalla" panose="02000000000000000000" pitchFamily="2" charset="-78"/>
                <a:cs typeface="Sakkal Majalla" panose="02000000000000000000" pitchFamily="2" charset="-78"/>
              </a:rPr>
              <a:t>بوضوح</a:t>
            </a:r>
            <a:r>
              <a:rPr lang="ar-SY" sz="2800" dirty="0" smtClean="0">
                <a:latin typeface="Sakkal Majalla" panose="02000000000000000000" pitchFamily="2" charset="-78"/>
                <a:cs typeface="Sakkal Majalla" panose="02000000000000000000" pitchFamily="2" charset="-78"/>
              </a:rPr>
              <a:t> البيانات، أو نظام (أنظمة) الكمبيوتر أو دعامة (وسائط) تخزين بيانات الكمبيوتر التي يمكن ممارسة </a:t>
            </a:r>
            <a:r>
              <a:rPr lang="ar-SY" sz="2800" dirty="0">
                <a:latin typeface="Sakkal Majalla" panose="02000000000000000000" pitchFamily="2" charset="-78"/>
                <a:cs typeface="Sakkal Majalla" panose="02000000000000000000" pitchFamily="2" charset="-78"/>
              </a:rPr>
              <a:t>السلطات الإجرائية </a:t>
            </a:r>
            <a:r>
              <a:rPr lang="ar-SY" sz="2800" dirty="0" smtClean="0">
                <a:latin typeface="Sakkal Majalla" panose="02000000000000000000" pitchFamily="2" charset="-78"/>
                <a:cs typeface="Sakkal Majalla" panose="02000000000000000000" pitchFamily="2" charset="-78"/>
              </a:rPr>
              <a:t>عليها.</a:t>
            </a:r>
          </a:p>
        </p:txBody>
      </p:sp>
      <p:sp>
        <p:nvSpPr>
          <p:cNvPr id="107524" name="Slide Number Placeholder 1">
            <a:extLst>
              <a:ext uri="{FF2B5EF4-FFF2-40B4-BE49-F238E27FC236}">
                <a16:creationId xmlns:a16="http://schemas.microsoft.com/office/drawing/2014/main" xmlns=""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xmlns="" id="{60105FA7-6A50-4823-B8A6-B16BAE5D3654}"/>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البيانات موضوع الطلب</a:t>
            </a:r>
            <a:endParaRPr lang="en-GB" altLang="sr-Latn-RS" b="1" dirty="0">
              <a:latin typeface="Sakkal Majalla" panose="02000000000000000000" pitchFamily="2" charset="-78"/>
              <a:cs typeface="Sakkal Majalla" panose="02000000000000000000" pitchFamily="2" charset="-78"/>
            </a:endParaRPr>
          </a:p>
        </p:txBody>
      </p:sp>
      <p:sp>
        <p:nvSpPr>
          <p:cNvPr id="109571" name="Slide Number Placeholder 1">
            <a:extLst>
              <a:ext uri="{FF2B5EF4-FFF2-40B4-BE49-F238E27FC236}">
                <a16:creationId xmlns:a16="http://schemas.microsoft.com/office/drawing/2014/main" xmlns=""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
        <p:nvSpPr>
          <p:cNvPr id="2" name="TextBox 1">
            <a:extLst>
              <a:ext uri="{FF2B5EF4-FFF2-40B4-BE49-F238E27FC236}">
                <a16:creationId xmlns:a16="http://schemas.microsoft.com/office/drawing/2014/main" xmlns="" id="{CFF93EDD-9EAD-4A61-8866-8D32C5FBD104}"/>
              </a:ext>
            </a:extLst>
          </p:cNvPr>
          <p:cNvSpPr txBox="1"/>
          <p:nvPr/>
        </p:nvSpPr>
        <p:spPr>
          <a:xfrm>
            <a:off x="297915" y="1311275"/>
            <a:ext cx="8140700" cy="3785652"/>
          </a:xfrm>
          <a:prstGeom prst="rect">
            <a:avLst/>
          </a:prstGeom>
          <a:noFill/>
        </p:spPr>
        <p:txBody>
          <a:bodyPr>
            <a:spAutoFit/>
          </a:bodyPr>
          <a:lstStyle/>
          <a:p>
            <a:pPr algn="just" rtl="1">
              <a:defRPr/>
            </a:pPr>
            <a:r>
              <a:rPr lang="ar-SY" sz="3000" dirty="0">
                <a:latin typeface="Sakkal Majalla" panose="02000000000000000000" pitchFamily="2" charset="-78"/>
                <a:cs typeface="Sakkal Majalla" panose="02000000000000000000" pitchFamily="2" charset="-78"/>
              </a:rPr>
              <a:t>أمثلة:</a:t>
            </a:r>
          </a:p>
          <a:p>
            <a:pPr marL="514350" indent="-514350" algn="just" rtl="1">
              <a:buAutoNum type="arabicPeriod"/>
              <a:defRPr/>
            </a:pPr>
            <a:r>
              <a:rPr lang="ar-SY" sz="3000" dirty="0" smtClean="0">
                <a:latin typeface="Sakkal Majalla" panose="02000000000000000000" pitchFamily="2" charset="-78"/>
                <a:cs typeface="Sakkal Majalla" panose="02000000000000000000" pitchFamily="2" charset="-78"/>
              </a:rPr>
              <a:t>بيانات </a:t>
            </a:r>
            <a:r>
              <a:rPr lang="ar-SY" sz="3000" dirty="0">
                <a:latin typeface="Sakkal Majalla" panose="02000000000000000000" pitchFamily="2" charset="-78"/>
                <a:cs typeface="Sakkal Majalla" panose="02000000000000000000" pitchFamily="2" charset="-78"/>
              </a:rPr>
              <a:t>الكمبيوتر المخزنة </a:t>
            </a:r>
            <a:r>
              <a:rPr lang="ar-SY" sz="3000" dirty="0" smtClean="0">
                <a:latin typeface="Sakkal Majalla" panose="02000000000000000000" pitchFamily="2" charset="-78"/>
                <a:cs typeface="Sakkal Majalla" panose="02000000000000000000" pitchFamily="2" charset="-78"/>
              </a:rPr>
              <a:t> في كمبيوتر «وسترن براند» الذي يحمل الرقم </a:t>
            </a:r>
            <a:r>
              <a:rPr lang="ar-SY" sz="3000" dirty="0">
                <a:latin typeface="Sakkal Majalla" panose="02000000000000000000" pitchFamily="2" charset="-78"/>
                <a:cs typeface="Sakkal Majalla" panose="02000000000000000000" pitchFamily="2" charset="-78"/>
              </a:rPr>
              <a:t>التسلسلي 0123012-</a:t>
            </a:r>
            <a:r>
              <a:rPr lang="fr-FR" sz="3000" dirty="0">
                <a:latin typeface="Sakkal Majalla" panose="02000000000000000000" pitchFamily="2" charset="-78"/>
                <a:cs typeface="Sakkal Majalla" panose="02000000000000000000" pitchFamily="2" charset="-78"/>
              </a:rPr>
              <a:t>S1234911 </a:t>
            </a:r>
            <a:r>
              <a:rPr lang="ar-SY" sz="3000" dirty="0">
                <a:latin typeface="Sakkal Majalla" panose="02000000000000000000" pitchFamily="2" charset="-78"/>
                <a:cs typeface="Sakkal Majalla" panose="02000000000000000000" pitchFamily="2" charset="-78"/>
              </a:rPr>
              <a:t>المتعلقة بالمشترك في رقم الحساب </a:t>
            </a:r>
            <a:r>
              <a:rPr lang="ar-SY" sz="3000" dirty="0" smtClean="0">
                <a:latin typeface="Sakkal Majalla" panose="02000000000000000000" pitchFamily="2" charset="-78"/>
                <a:cs typeface="Sakkal Majalla" panose="02000000000000000000" pitchFamily="2" charset="-78"/>
              </a:rPr>
              <a:t>المصرفي  23568974؛</a:t>
            </a:r>
            <a:endParaRPr lang="ar-SY" sz="30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000" dirty="0" smtClean="0">
                <a:latin typeface="Sakkal Majalla" panose="02000000000000000000" pitchFamily="2" charset="-78"/>
                <a:cs typeface="Sakkal Majalla" panose="02000000000000000000" pitchFamily="2" charset="-78"/>
              </a:rPr>
              <a:t>بيانات </a:t>
            </a:r>
            <a:r>
              <a:rPr lang="ar-SY" sz="3000" dirty="0">
                <a:latin typeface="Sakkal Majalla" panose="02000000000000000000" pitchFamily="2" charset="-78"/>
                <a:cs typeface="Sakkal Majalla" panose="02000000000000000000" pitchFamily="2" charset="-78"/>
              </a:rPr>
              <a:t>الكمبيوتر المخزنة في كمبيوتر «وسترن براند» الذي يحمل الرقم التسلسلي 0123012-</a:t>
            </a:r>
            <a:r>
              <a:rPr lang="fr-FR" sz="3000" dirty="0" smtClean="0">
                <a:latin typeface="Sakkal Majalla" panose="02000000000000000000" pitchFamily="2" charset="-78"/>
                <a:cs typeface="Sakkal Majalla" panose="02000000000000000000" pitchFamily="2" charset="-78"/>
              </a:rPr>
              <a:t>S1234911</a:t>
            </a:r>
            <a:r>
              <a:rPr lang="ar-SY" sz="3000" dirty="0" smtClean="0">
                <a:latin typeface="Sakkal Majalla" panose="02000000000000000000" pitchFamily="2" charset="-78"/>
                <a:cs typeface="Sakkal Majalla" panose="02000000000000000000" pitchFamily="2" charset="-78"/>
              </a:rPr>
              <a:t> المتعلق </a:t>
            </a:r>
            <a:r>
              <a:rPr lang="ar-SY" sz="3000" dirty="0">
                <a:latin typeface="Sakkal Majalla" panose="02000000000000000000" pitchFamily="2" charset="-78"/>
                <a:cs typeface="Sakkal Majalla" panose="02000000000000000000" pitchFamily="2" charset="-78"/>
              </a:rPr>
              <a:t>بسجلات </a:t>
            </a:r>
            <a:r>
              <a:rPr lang="ar-SY" sz="3000" dirty="0" smtClean="0">
                <a:latin typeface="Sakkal Majalla" panose="02000000000000000000" pitchFamily="2" charset="-78"/>
                <a:cs typeface="Sakkal Majalla" panose="02000000000000000000" pitchFamily="2" charset="-78"/>
              </a:rPr>
              <a:t>بروتوكول الإنترنت للأشخاص </a:t>
            </a:r>
            <a:r>
              <a:rPr lang="ar-SY" sz="3000" dirty="0">
                <a:latin typeface="Sakkal Majalla" panose="02000000000000000000" pitchFamily="2" charset="-78"/>
                <a:cs typeface="Sakkal Majalla" panose="02000000000000000000" pitchFamily="2" charset="-78"/>
              </a:rPr>
              <a:t>الذين قاموا </a:t>
            </a:r>
            <a:r>
              <a:rPr lang="ar-SY" sz="3000" dirty="0" smtClean="0">
                <a:latin typeface="Sakkal Majalla" panose="02000000000000000000" pitchFamily="2" charset="-78"/>
                <a:cs typeface="Sakkal Majalla" panose="02000000000000000000" pitchFamily="2" charset="-78"/>
              </a:rPr>
              <a:t>بالنفاذ إلى الحساب البنكي رقم  23568974 </a:t>
            </a:r>
            <a:r>
              <a:rPr lang="ar-SY" sz="3000" dirty="0">
                <a:latin typeface="Sakkal Majalla" panose="02000000000000000000" pitchFamily="2" charset="-78"/>
                <a:cs typeface="Sakkal Majalla" panose="02000000000000000000" pitchFamily="2" charset="-78"/>
              </a:rPr>
              <a:t>من خلال نظام الكمبيوتر منذ 28 سبتمبر </a:t>
            </a:r>
            <a:r>
              <a:rPr lang="ar-SY" sz="3000" dirty="0" smtClean="0">
                <a:latin typeface="Sakkal Majalla" panose="02000000000000000000" pitchFamily="2" charset="-78"/>
                <a:cs typeface="Sakkal Majalla" panose="02000000000000000000" pitchFamily="2" charset="-78"/>
              </a:rPr>
              <a:t>2017، على الساعة 00:01؛</a:t>
            </a:r>
            <a:endParaRPr lang="ar-SY" sz="3000" dirty="0">
              <a:latin typeface="Sakkal Majalla" panose="02000000000000000000" pitchFamily="2" charset="-78"/>
              <a:cs typeface="Sakkal Majalla" panose="02000000000000000000"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xmlns="" id="{098F8B57-31E1-4339-BEE3-0158E6F618C0}"/>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نطاق السلطة</a:t>
            </a:r>
            <a:endParaRPr lang="en-GB" altLang="sr-Latn-RS" sz="5400" b="1" dirty="0">
              <a:latin typeface="Sakkal Majalla" panose="02000000000000000000" pitchFamily="2" charset="-78"/>
              <a:cs typeface="Sakkal Majalla" panose="02000000000000000000" pitchFamily="2" charset="-78"/>
            </a:endParaRPr>
          </a:p>
        </p:txBody>
      </p:sp>
      <p:sp>
        <p:nvSpPr>
          <p:cNvPr id="111619" name="Rectangle 3">
            <a:extLst>
              <a:ext uri="{FF2B5EF4-FFF2-40B4-BE49-F238E27FC236}">
                <a16:creationId xmlns:a16="http://schemas.microsoft.com/office/drawing/2014/main" xmlns="" id="{C3834487-9F32-457C-B648-60379D2EF7E7}"/>
              </a:ext>
            </a:extLst>
          </p:cNvPr>
          <p:cNvSpPr txBox="1">
            <a:spLocks/>
          </p:cNvSpPr>
          <p:nvPr/>
        </p:nvSpPr>
        <p:spPr bwMode="auto">
          <a:xfrm>
            <a:off x="457200" y="1311275"/>
            <a:ext cx="8229600" cy="4958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النطاق </a:t>
            </a:r>
            <a:r>
              <a:rPr lang="ar-SY" altLang="sr-Latn-RS" sz="2800" dirty="0">
                <a:latin typeface="Sakkal Majalla" panose="02000000000000000000" pitchFamily="2" charset="-78"/>
                <a:cs typeface="Sakkal Majalla" panose="02000000000000000000" pitchFamily="2" charset="-78"/>
              </a:rPr>
              <a:t>= </a:t>
            </a:r>
            <a:r>
              <a:rPr lang="ar-SY" altLang="sr-Latn-RS" sz="2800" b="1" dirty="0">
                <a:solidFill>
                  <a:srgbClr val="FF0000"/>
                </a:solidFill>
                <a:latin typeface="Sakkal Majalla" panose="02000000000000000000" pitchFamily="2" charset="-78"/>
                <a:cs typeface="Sakkal Majalla" panose="02000000000000000000" pitchFamily="2" charset="-78"/>
              </a:rPr>
              <a:t>نطاق </a:t>
            </a:r>
            <a:r>
              <a:rPr lang="ar-SY" altLang="sr-Latn-RS" sz="2800" b="1" dirty="0" smtClean="0">
                <a:solidFill>
                  <a:srgbClr val="FF0000"/>
                </a:solidFill>
                <a:latin typeface="Sakkal Majalla" panose="02000000000000000000" pitchFamily="2" charset="-78"/>
                <a:cs typeface="Sakkal Majalla" panose="02000000000000000000" pitchFamily="2" charset="-78"/>
              </a:rPr>
              <a:t>السلطات</a:t>
            </a:r>
          </a:p>
          <a:p>
            <a:pPr algn="just" rtl="1" eaLnBrk="1" hangingPunct="1"/>
            <a:endParaRPr lang="ar-SY" altLang="sr-Latn-RS" sz="2800" b="1"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sz="2800" dirty="0">
                <a:latin typeface="Sakkal Majalla" panose="02000000000000000000" pitchFamily="2" charset="-78"/>
                <a:cs typeface="Sakkal Majalla" panose="02000000000000000000" pitchFamily="2" charset="-78"/>
              </a:rPr>
              <a:t>يجب </a:t>
            </a:r>
            <a:r>
              <a:rPr lang="ar-SY" altLang="sr-Latn-RS" sz="2800" b="1" dirty="0">
                <a:solidFill>
                  <a:srgbClr val="FF0000"/>
                </a:solidFill>
                <a:latin typeface="Sakkal Majalla" panose="02000000000000000000" pitchFamily="2" charset="-78"/>
                <a:cs typeface="Sakkal Majalla" panose="02000000000000000000" pitchFamily="2" charset="-78"/>
              </a:rPr>
              <a:t>تحديد</a:t>
            </a:r>
            <a:r>
              <a:rPr lang="ar-SY" altLang="sr-Latn-RS" sz="2800" dirty="0">
                <a:latin typeface="Sakkal Majalla" panose="02000000000000000000" pitchFamily="2" charset="-78"/>
                <a:cs typeface="Sakkal Majalla" panose="02000000000000000000" pitchFamily="2" charset="-78"/>
              </a:rPr>
              <a:t> النطاق </a:t>
            </a:r>
            <a:r>
              <a:rPr lang="ar-SY" altLang="sr-Latn-RS" sz="2800" b="1" dirty="0">
                <a:solidFill>
                  <a:srgbClr val="FF0000"/>
                </a:solidFill>
                <a:latin typeface="Sakkal Majalla" panose="02000000000000000000" pitchFamily="2" charset="-78"/>
                <a:cs typeface="Sakkal Majalla" panose="02000000000000000000" pitchFamily="2" charset="-78"/>
              </a:rPr>
              <a:t>بوضوح</a:t>
            </a:r>
            <a:r>
              <a:rPr lang="ar-SY" altLang="sr-Latn-RS" sz="2800" dirty="0">
                <a:latin typeface="Sakkal Majalla" panose="02000000000000000000" pitchFamily="2" charset="-78"/>
                <a:cs typeface="Sakkal Majalla" panose="02000000000000000000" pitchFamily="2" charset="-78"/>
              </a:rPr>
              <a:t> في </a:t>
            </a:r>
            <a:r>
              <a:rPr lang="ar-SY" altLang="sr-Latn-RS" sz="2800" dirty="0" smtClean="0">
                <a:latin typeface="Sakkal Majalla" panose="02000000000000000000" pitchFamily="2" charset="-78"/>
                <a:cs typeface="Sakkal Majalla" panose="02000000000000000000" pitchFamily="2" charset="-78"/>
              </a:rPr>
              <a:t>الترخيص</a:t>
            </a:r>
          </a:p>
          <a:p>
            <a:pPr algn="just" rtl="1" eaLnBrk="1" hangingPunct="1"/>
            <a:endParaRPr lang="ar-SY" altLang="sr-Latn-RS" sz="2800" dirty="0">
              <a:latin typeface="Sakkal Majalla" panose="02000000000000000000" pitchFamily="2" charset="-78"/>
              <a:cs typeface="Sakkal Majalla" panose="02000000000000000000" pitchFamily="2" charset="-78"/>
            </a:endParaRPr>
          </a:p>
          <a:p>
            <a:pPr algn="just" rtl="1" eaLnBrk="1" hangingPunct="1"/>
            <a:r>
              <a:rPr lang="ar-SY" altLang="sr-Latn-RS" sz="2800" dirty="0">
                <a:latin typeface="Sakkal Majalla" panose="02000000000000000000" pitchFamily="2" charset="-78"/>
                <a:cs typeface="Sakkal Majalla" panose="02000000000000000000" pitchFamily="2" charset="-78"/>
              </a:rPr>
              <a:t>مثال:</a:t>
            </a: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في حال الأمر بمصادرة نظام </a:t>
            </a:r>
            <a:r>
              <a:rPr lang="ar-SY" altLang="sr-Latn-RS" sz="2800" dirty="0">
                <a:latin typeface="Sakkal Majalla" panose="02000000000000000000" pitchFamily="2" charset="-78"/>
                <a:cs typeface="Sakkal Majalla" panose="02000000000000000000" pitchFamily="2" charset="-78"/>
              </a:rPr>
              <a:t>كمبيوتر أو تأمينه بطريقة </a:t>
            </a:r>
            <a:r>
              <a:rPr lang="ar-SY" altLang="sr-Latn-RS" sz="2800" dirty="0" smtClean="0">
                <a:latin typeface="Sakkal Majalla" panose="02000000000000000000" pitchFamily="2" charset="-78"/>
                <a:cs typeface="Sakkal Majalla" panose="02000000000000000000" pitchFamily="2" charset="-78"/>
              </a:rPr>
              <a:t>مماثلة، يجوز أن يحدد الترخيص أيضًا:</a:t>
            </a:r>
            <a:endParaRPr lang="ar-SY" altLang="sr-Latn-RS" sz="2800" dirty="0">
              <a:latin typeface="Sakkal Majalla" panose="02000000000000000000" pitchFamily="2" charset="-78"/>
              <a:cs typeface="Sakkal Majalla" panose="02000000000000000000" pitchFamily="2" charset="-78"/>
            </a:endParaRPr>
          </a:p>
          <a:p>
            <a:pPr lvl="1" algn="just" rtl="1" eaLnBrk="1" hangingPunct="1">
              <a:buFont typeface="Arial" charset="0"/>
              <a:buChar char="•"/>
            </a:pPr>
            <a:r>
              <a:rPr lang="ar-SY" altLang="sr-Latn-RS" sz="2400" dirty="0" smtClean="0">
                <a:latin typeface="Sakkal Majalla" panose="02000000000000000000" pitchFamily="2" charset="-78"/>
                <a:cs typeface="Sakkal Majalla" panose="02000000000000000000" pitchFamily="2" charset="-78"/>
              </a:rPr>
              <a:t>إجراء نسخة </a:t>
            </a:r>
            <a:r>
              <a:rPr lang="ar-SY" altLang="sr-Latn-RS" sz="2400" dirty="0">
                <a:latin typeface="Sakkal Majalla" panose="02000000000000000000" pitchFamily="2" charset="-78"/>
                <a:cs typeface="Sakkal Majalla" panose="02000000000000000000" pitchFamily="2" charset="-78"/>
              </a:rPr>
              <a:t>من بيانات الكمبيوتر </a:t>
            </a:r>
            <a:r>
              <a:rPr lang="ar-SY" altLang="sr-Latn-RS" sz="2400" dirty="0" smtClean="0">
                <a:latin typeface="Sakkal Majalla" panose="02000000000000000000" pitchFamily="2" charset="-78"/>
                <a:cs typeface="Sakkal Majalla" panose="02000000000000000000" pitchFamily="2" charset="-78"/>
              </a:rPr>
              <a:t> والاحتفاظ بها؛</a:t>
            </a:r>
            <a:endParaRPr lang="ar-SY" altLang="sr-Latn-RS" sz="2400" dirty="0">
              <a:latin typeface="Sakkal Majalla" panose="02000000000000000000" pitchFamily="2" charset="-78"/>
              <a:cs typeface="Sakkal Majalla" panose="02000000000000000000" pitchFamily="2" charset="-78"/>
            </a:endParaRPr>
          </a:p>
          <a:p>
            <a:pPr lvl="1" algn="just" rtl="1" eaLnBrk="1" hangingPunct="1">
              <a:buFont typeface="Arial" charset="0"/>
              <a:buChar char="•"/>
            </a:pPr>
            <a:r>
              <a:rPr lang="ar-SY" altLang="sr-Latn-RS" sz="2400" dirty="0">
                <a:latin typeface="Sakkal Majalla" panose="02000000000000000000" pitchFamily="2" charset="-78"/>
                <a:cs typeface="Sakkal Majalla" panose="02000000000000000000" pitchFamily="2" charset="-78"/>
              </a:rPr>
              <a:t>الحفاظ على سلامة بيانات الكمبيوتر المخزنة؛</a:t>
            </a:r>
          </a:p>
          <a:p>
            <a:pPr lvl="1" algn="just" rtl="1" eaLnBrk="1" hangingPunct="1">
              <a:buFont typeface="Arial" charset="0"/>
              <a:buChar char="•"/>
            </a:pPr>
            <a:r>
              <a:rPr lang="ar-SY" altLang="sr-Latn-RS" sz="2400" dirty="0" smtClean="0">
                <a:latin typeface="Sakkal Majalla" panose="02000000000000000000" pitchFamily="2" charset="-78"/>
                <a:cs typeface="Sakkal Majalla" panose="02000000000000000000" pitchFamily="2" charset="-78"/>
              </a:rPr>
              <a:t>جعل بيانات الكمبيوتر المخزنة غير قابلة للنفاذ أو إزالتها</a:t>
            </a:r>
            <a:endParaRPr lang="en-GB" altLang="sr-Latn-RS" sz="2400" dirty="0">
              <a:latin typeface="Sakkal Majalla" panose="02000000000000000000" pitchFamily="2" charset="-78"/>
              <a:cs typeface="Sakkal Majalla" panose="02000000000000000000" pitchFamily="2" charset="-78"/>
            </a:endParaRPr>
          </a:p>
        </p:txBody>
      </p:sp>
      <p:sp>
        <p:nvSpPr>
          <p:cNvPr id="111620" name="Slide Number Placeholder 1">
            <a:extLst>
              <a:ext uri="{FF2B5EF4-FFF2-40B4-BE49-F238E27FC236}">
                <a16:creationId xmlns:a16="http://schemas.microsoft.com/office/drawing/2014/main" xmlns=""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xmlns="" id="{10ACAA8C-8FA5-4AB5-AC21-1B0C84B176D0}"/>
              </a:ext>
            </a:extLst>
          </p:cNvPr>
          <p:cNvSpPr>
            <a:spLocks noGrp="1"/>
          </p:cNvSpPr>
          <p:nvPr>
            <p:ph type="title"/>
          </p:nvPr>
        </p:nvSpPr>
        <p:spPr>
          <a:xfrm>
            <a:off x="350838"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نطاق السلطات</a:t>
            </a:r>
            <a:endParaRPr lang="en-GB" altLang="sr-Latn-RS" b="1" dirty="0"/>
          </a:p>
        </p:txBody>
      </p:sp>
      <p:sp>
        <p:nvSpPr>
          <p:cNvPr id="113667" name="Slide Number Placeholder 1">
            <a:extLst>
              <a:ext uri="{FF2B5EF4-FFF2-40B4-BE49-F238E27FC236}">
                <a16:creationId xmlns:a16="http://schemas.microsoft.com/office/drawing/2014/main" xmlns=""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
        <p:nvSpPr>
          <p:cNvPr id="2" name="TextBox 1">
            <a:extLst>
              <a:ext uri="{FF2B5EF4-FFF2-40B4-BE49-F238E27FC236}">
                <a16:creationId xmlns:a16="http://schemas.microsoft.com/office/drawing/2014/main" xmlns="" id="{CFF93EDD-9EAD-4A61-8866-8D32C5FBD104}"/>
              </a:ext>
            </a:extLst>
          </p:cNvPr>
          <p:cNvSpPr txBox="1"/>
          <p:nvPr/>
        </p:nvSpPr>
        <p:spPr>
          <a:xfrm>
            <a:off x="350838" y="1479550"/>
            <a:ext cx="8140700" cy="4031873"/>
          </a:xfrm>
          <a:prstGeom prst="rect">
            <a:avLst/>
          </a:prstGeom>
          <a:noFill/>
        </p:spPr>
        <p:txBody>
          <a:bodyPr>
            <a:spAutoFit/>
          </a:bodyPr>
          <a:lstStyle/>
          <a:p>
            <a:pPr algn="just" rtl="1">
              <a:defRPr/>
            </a:pPr>
            <a:r>
              <a:rPr lang="ar-SY" sz="3200" dirty="0">
                <a:latin typeface="Sakkal Majalla" panose="02000000000000000000" pitchFamily="2" charset="-78"/>
                <a:cs typeface="Sakkal Majalla" panose="02000000000000000000" pitchFamily="2" charset="-78"/>
              </a:rPr>
              <a:t>أمثلة:</a:t>
            </a:r>
          </a:p>
          <a:p>
            <a:pPr algn="just" rtl="1">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التقاط صور عن بيانات </a:t>
            </a:r>
            <a:r>
              <a:rPr lang="ar-SY" sz="3200" dirty="0">
                <a:latin typeface="Sakkal Majalla" panose="02000000000000000000" pitchFamily="2" charset="-78"/>
                <a:cs typeface="Sakkal Majalla" panose="02000000000000000000" pitchFamily="2" charset="-78"/>
              </a:rPr>
              <a:t>الكمبيوتر </a:t>
            </a:r>
            <a:r>
              <a:rPr lang="ar-SY" sz="3200" dirty="0" smtClean="0">
                <a:latin typeface="Sakkal Majalla" panose="02000000000000000000" pitchFamily="2" charset="-78"/>
                <a:cs typeface="Sakkal Majalla" panose="02000000000000000000" pitchFamily="2" charset="-78"/>
              </a:rPr>
              <a:t>المؤمنة والاحتفاظ بها</a:t>
            </a:r>
          </a:p>
          <a:p>
            <a:pPr marL="514350" indent="-514350" algn="just" rtl="1">
              <a:buAutoNum type="arabicPeriod"/>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الأمر بالحفاظ </a:t>
            </a:r>
            <a:r>
              <a:rPr lang="ar-SY" sz="3200" dirty="0">
                <a:latin typeface="Sakkal Majalla" panose="02000000000000000000" pitchFamily="2" charset="-78"/>
                <a:cs typeface="Sakkal Majalla" panose="02000000000000000000" pitchFamily="2" charset="-78"/>
              </a:rPr>
              <a:t>على سلامة بيانات الكمبيوتر في </a:t>
            </a:r>
            <a:r>
              <a:rPr lang="ar-SY" sz="3200" dirty="0" smtClean="0">
                <a:latin typeface="Sakkal Majalla" panose="02000000000000000000" pitchFamily="2" charset="-78"/>
                <a:cs typeface="Sakkal Majalla" panose="02000000000000000000" pitchFamily="2" charset="-78"/>
              </a:rPr>
              <a:t>الخادوم الرئيسي</a:t>
            </a:r>
          </a:p>
          <a:p>
            <a:pPr marL="514350" indent="-514350" algn="just" rtl="1">
              <a:buAutoNum type="arabicPeriod"/>
              <a:defRPr/>
            </a:pPr>
            <a:endParaRPr lang="ar-SY" sz="3200" dirty="0">
              <a:latin typeface="Sakkal Majalla" panose="02000000000000000000" pitchFamily="2" charset="-78"/>
              <a:cs typeface="Sakkal Majalla" panose="02000000000000000000" pitchFamily="2" charset="-78"/>
            </a:endParaRPr>
          </a:p>
          <a:p>
            <a:pPr marL="514350" indent="-514350" algn="just" rtl="1">
              <a:buAutoNum type="arabicPeriod"/>
              <a:defRPr/>
            </a:pPr>
            <a:r>
              <a:rPr lang="ar-SY" sz="3200" dirty="0" smtClean="0">
                <a:latin typeface="Sakkal Majalla" panose="02000000000000000000" pitchFamily="2" charset="-78"/>
                <a:cs typeface="Sakkal Majalla" panose="02000000000000000000" pitchFamily="2" charset="-78"/>
              </a:rPr>
              <a:t>جعل صفحات النفاذ الرقمية إلى الحساب البنكي رقم  23568974 غير قابلة للنفاذ</a:t>
            </a:r>
            <a:endParaRPr lang="en-US" sz="3200" dirty="0">
              <a:latin typeface="Sakkal Majalla" panose="02000000000000000000" pitchFamily="2" charset="-78"/>
              <a:cs typeface="Sakkal Majalla" panose="02000000000000000000" pitchFamily="2"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xmlns="" id="{C4EE4C6C-CEED-415F-9D17-B53388444E3D}"/>
              </a:ext>
            </a:extLst>
          </p:cNvPr>
          <p:cNvSpPr>
            <a:spLocks noGrp="1"/>
          </p:cNvSpPr>
          <p:nvPr>
            <p:ph type="title"/>
          </p:nvPr>
        </p:nvSpPr>
        <p:spPr>
          <a:xfrm>
            <a:off x="350838" y="127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المدة</a:t>
            </a:r>
            <a:endParaRPr lang="en-GB" altLang="sr-Latn-RS" sz="5400" b="1" dirty="0">
              <a:latin typeface="Sakkal Majalla" panose="02000000000000000000" pitchFamily="2" charset="-78"/>
              <a:cs typeface="Sakkal Majalla" panose="02000000000000000000" pitchFamily="2" charset="-78"/>
            </a:endParaRPr>
          </a:p>
        </p:txBody>
      </p:sp>
      <p:sp>
        <p:nvSpPr>
          <p:cNvPr id="115715" name="Rectangle 3">
            <a:extLst>
              <a:ext uri="{FF2B5EF4-FFF2-40B4-BE49-F238E27FC236}">
                <a16:creationId xmlns:a16="http://schemas.microsoft.com/office/drawing/2014/main" xmlns=""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ينبغي</a:t>
            </a:r>
            <a:r>
              <a:rPr lang="ar-SY" altLang="sr-Latn-RS" b="1" dirty="0" smtClean="0">
                <a:latin typeface="Sakkal Majalla" panose="02000000000000000000" pitchFamily="2" charset="-78"/>
                <a:cs typeface="Sakkal Majalla" panose="02000000000000000000" pitchFamily="2" charset="-78"/>
              </a:rPr>
              <a:t> </a:t>
            </a:r>
            <a:r>
              <a:rPr lang="ar-SY" altLang="sr-Latn-RS" b="1" dirty="0" smtClean="0">
                <a:solidFill>
                  <a:srgbClr val="FF0000"/>
                </a:solidFill>
                <a:latin typeface="Sakkal Majalla" panose="02000000000000000000" pitchFamily="2" charset="-78"/>
                <a:cs typeface="Sakkal Majalla" panose="02000000000000000000" pitchFamily="2" charset="-78"/>
              </a:rPr>
              <a:t>تحديد متى، ولأي مدة ووتيرة  </a:t>
            </a:r>
            <a:r>
              <a:rPr lang="ar-SY" altLang="sr-Latn-RS" dirty="0" smtClean="0">
                <a:latin typeface="Sakkal Majalla" panose="02000000000000000000" pitchFamily="2" charset="-78"/>
                <a:cs typeface="Sakkal Majalla" panose="02000000000000000000" pitchFamily="2" charset="-78"/>
              </a:rPr>
              <a:t>ممارسة السلطة </a:t>
            </a:r>
            <a:r>
              <a:rPr lang="ar-SY" altLang="sr-Latn-RS" b="1" dirty="0" smtClean="0">
                <a:solidFill>
                  <a:srgbClr val="FF0000"/>
                </a:solidFill>
                <a:latin typeface="Sakkal Majalla" panose="02000000000000000000" pitchFamily="2" charset="-78"/>
                <a:cs typeface="Sakkal Majalla" panose="02000000000000000000" pitchFamily="2" charset="-78"/>
              </a:rPr>
              <a:t>بشكل </a:t>
            </a:r>
            <a:r>
              <a:rPr lang="ar-SY" altLang="sr-Latn-RS" b="1" dirty="0">
                <a:solidFill>
                  <a:srgbClr val="FF0000"/>
                </a:solidFill>
                <a:latin typeface="Sakkal Majalla" panose="02000000000000000000" pitchFamily="2" charset="-78"/>
                <a:cs typeface="Sakkal Majalla" panose="02000000000000000000" pitchFamily="2" charset="-78"/>
              </a:rPr>
              <a:t>واضح</a:t>
            </a:r>
          </a:p>
          <a:p>
            <a:pPr algn="just" rtl="1" eaLnBrk="1" hangingPunct="1"/>
            <a:r>
              <a:rPr lang="ar-SY" altLang="sr-Latn-RS" dirty="0">
                <a:latin typeface="Sakkal Majalla" panose="02000000000000000000" pitchFamily="2" charset="-78"/>
                <a:cs typeface="Sakkal Majalla" panose="02000000000000000000" pitchFamily="2" charset="-78"/>
              </a:rPr>
              <a:t>أمثلة:</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جمع </a:t>
            </a:r>
            <a:r>
              <a:rPr lang="ar-SY" altLang="sr-Latn-RS" sz="3200" b="1" dirty="0">
                <a:solidFill>
                  <a:srgbClr val="FF0000"/>
                </a:solidFill>
                <a:latin typeface="Sakkal Majalla" panose="02000000000000000000" pitchFamily="2" charset="-78"/>
                <a:cs typeface="Sakkal Majalla" panose="02000000000000000000" pitchFamily="2" charset="-78"/>
              </a:rPr>
              <a:t>بيانات </a:t>
            </a:r>
            <a:r>
              <a:rPr lang="ar-SY" altLang="sr-Latn-RS" sz="3200" b="1" dirty="0" smtClean="0">
                <a:solidFill>
                  <a:srgbClr val="FF0000"/>
                </a:solidFill>
                <a:latin typeface="Sakkal Majalla" panose="02000000000000000000" pitchFamily="2" charset="-78"/>
                <a:cs typeface="Sakkal Majalla" panose="02000000000000000000" pitchFamily="2" charset="-78"/>
              </a:rPr>
              <a:t>الحركة في </a:t>
            </a:r>
            <a:r>
              <a:rPr lang="ar-SY" altLang="sr-Latn-RS" sz="3200" b="1" dirty="0">
                <a:solidFill>
                  <a:srgbClr val="FF0000"/>
                </a:solidFill>
                <a:latin typeface="Sakkal Majalla" panose="02000000000000000000" pitchFamily="2" charset="-78"/>
                <a:cs typeface="Sakkal Majalla" panose="02000000000000000000" pitchFamily="2" charset="-78"/>
              </a:rPr>
              <a:t>الوقت </a:t>
            </a:r>
            <a:r>
              <a:rPr lang="ar-SY" altLang="sr-Latn-RS" sz="3200" b="1" dirty="0" smtClean="0">
                <a:solidFill>
                  <a:srgbClr val="FF0000"/>
                </a:solidFill>
                <a:latin typeface="Sakkal Majalla" panose="02000000000000000000" pitchFamily="2" charset="-78"/>
                <a:cs typeface="Sakkal Majalla" panose="02000000000000000000" pitchFamily="2" charset="-78"/>
              </a:rPr>
              <a:t>الحقيقي</a:t>
            </a:r>
            <a:r>
              <a:rPr lang="ar-SY" altLang="sr-Latn-RS" sz="3200" dirty="0" smtClean="0">
                <a:latin typeface="Sakkal Majalla" panose="02000000000000000000" pitchFamily="2" charset="-78"/>
                <a:cs typeface="Sakkal Majalla" panose="02000000000000000000" pitchFamily="2" charset="-78"/>
              </a:rPr>
              <a:t>: </a:t>
            </a:r>
            <a:r>
              <a:rPr lang="ar-SY" altLang="sr-Latn-RS" sz="3200" dirty="0">
                <a:latin typeface="Sakkal Majalla" panose="02000000000000000000" pitchFamily="2" charset="-78"/>
                <a:cs typeface="Sakkal Majalla" panose="02000000000000000000" pitchFamily="2" charset="-78"/>
              </a:rPr>
              <a:t>المرتبطة </a:t>
            </a:r>
            <a:r>
              <a:rPr lang="ar-SY" altLang="sr-Latn-RS" sz="3200" dirty="0" smtClean="0">
                <a:latin typeface="Sakkal Majalla" panose="02000000000000000000" pitchFamily="2" charset="-78"/>
                <a:cs typeface="Sakkal Majalla" panose="02000000000000000000" pitchFamily="2" charset="-78"/>
              </a:rPr>
              <a:t>باتصالات </a:t>
            </a:r>
            <a:r>
              <a:rPr lang="ar-SY" altLang="sr-Latn-RS" sz="3200" dirty="0">
                <a:latin typeface="Sakkal Majalla" panose="02000000000000000000" pitchFamily="2" charset="-78"/>
                <a:cs typeface="Sakkal Majalla" panose="02000000000000000000" pitchFamily="2" charset="-78"/>
              </a:rPr>
              <a:t>م</a:t>
            </a:r>
            <a:r>
              <a:rPr lang="ar-SY" altLang="sr-Latn-RS" sz="3200" dirty="0" smtClean="0">
                <a:latin typeface="Sakkal Majalla" panose="02000000000000000000" pitchFamily="2" charset="-78"/>
                <a:cs typeface="Sakkal Majalla" panose="02000000000000000000" pitchFamily="2" charset="-78"/>
              </a:rPr>
              <a:t>حددة </a:t>
            </a:r>
            <a:r>
              <a:rPr lang="ar-SY" altLang="sr-Latn-RS" sz="3200" dirty="0">
                <a:latin typeface="Sakkal Majalla" panose="02000000000000000000" pitchFamily="2" charset="-78"/>
                <a:cs typeface="Sakkal Majalla" panose="02000000000000000000" pitchFamily="2" charset="-78"/>
              </a:rPr>
              <a:t>في وقت </a:t>
            </a:r>
            <a:r>
              <a:rPr lang="ar-SY" altLang="sr-Latn-RS" sz="3200" dirty="0" smtClean="0">
                <a:latin typeface="Sakkal Majalla" panose="02000000000000000000" pitchFamily="2" charset="-78"/>
                <a:cs typeface="Sakkal Majalla" panose="02000000000000000000" pitchFamily="2" charset="-78"/>
              </a:rPr>
              <a:t>معين</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اعتراض </a:t>
            </a:r>
            <a:r>
              <a:rPr lang="ar-SY" altLang="sr-Latn-RS" sz="3200" b="1" dirty="0">
                <a:solidFill>
                  <a:srgbClr val="FF0000"/>
                </a:solidFill>
                <a:latin typeface="Sakkal Majalla" panose="02000000000000000000" pitchFamily="2" charset="-78"/>
                <a:cs typeface="Sakkal Majalla" panose="02000000000000000000" pitchFamily="2" charset="-78"/>
              </a:rPr>
              <a:t>بيانات المحتوى</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لأول </a:t>
            </a:r>
            <a:r>
              <a:rPr lang="ar-SY" altLang="sr-Latn-RS" sz="3200" dirty="0">
                <a:latin typeface="Sakkal Majalla" panose="02000000000000000000" pitchFamily="2" charset="-78"/>
                <a:cs typeface="Sakkal Majalla" panose="02000000000000000000" pitchFamily="2" charset="-78"/>
              </a:rPr>
              <a:t>ثلاثة اتصالات بين </a:t>
            </a:r>
            <a:r>
              <a:rPr lang="fr-FR" altLang="sr-Latn-RS" sz="3200" dirty="0" smtClean="0">
                <a:latin typeface="Sakkal Majalla" panose="02000000000000000000" pitchFamily="2" charset="-78"/>
                <a:cs typeface="Sakkal Majalla" panose="02000000000000000000" pitchFamily="2" charset="-78"/>
              </a:rPr>
              <a:t>X</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و</a:t>
            </a:r>
            <a:r>
              <a:rPr lang="fr-FR" altLang="sr-Latn-RS" sz="3200" dirty="0" smtClean="0">
                <a:latin typeface="Sakkal Majalla" panose="02000000000000000000" pitchFamily="2" charset="-78"/>
                <a:cs typeface="Sakkal Majalla" panose="02000000000000000000" pitchFamily="2" charset="-78"/>
              </a:rPr>
              <a:t>Y</a:t>
            </a:r>
            <a:r>
              <a:rPr lang="ar-SY" altLang="sr-Latn-RS" sz="3200" dirty="0" smtClean="0">
                <a:latin typeface="Sakkal Majalla" panose="02000000000000000000" pitchFamily="2" charset="-78"/>
                <a:cs typeface="Sakkal Majalla" panose="02000000000000000000" pitchFamily="2" charset="-78"/>
              </a:rPr>
              <a:t> من </a:t>
            </a:r>
            <a:r>
              <a:rPr lang="ar-SY" altLang="sr-Latn-RS" sz="3200" dirty="0">
                <a:latin typeface="Sakkal Majalla" panose="02000000000000000000" pitchFamily="2" charset="-78"/>
                <a:cs typeface="Sakkal Majalla" panose="02000000000000000000" pitchFamily="2" charset="-78"/>
              </a:rPr>
              <a:t>الساعة 9 صباحًا حتى 12 </a:t>
            </a:r>
            <a:r>
              <a:rPr lang="ar-SY" altLang="sr-Latn-RS" sz="3200" dirty="0" smtClean="0">
                <a:latin typeface="Sakkal Majalla" panose="02000000000000000000" pitchFamily="2" charset="-78"/>
                <a:cs typeface="Sakkal Majalla" panose="02000000000000000000" pitchFamily="2" charset="-78"/>
              </a:rPr>
              <a:t>ظهرًا</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المصادرة</a:t>
            </a:r>
            <a:r>
              <a:rPr lang="ar-SY" altLang="sr-Latn-RS" sz="3200" dirty="0" smtClean="0">
                <a:latin typeface="Sakkal Majalla" panose="02000000000000000000" pitchFamily="2" charset="-78"/>
                <a:cs typeface="Sakkal Majalla" panose="02000000000000000000" pitchFamily="2" charset="-78"/>
              </a:rPr>
              <a:t>: تاريخ </a:t>
            </a:r>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توقيت إجراء المصادرة</a:t>
            </a:r>
            <a:endParaRPr lang="ar-SY" altLang="sr-Latn-RS" sz="3200"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الآلية والأسباب المبررة </a:t>
            </a:r>
            <a:r>
              <a:rPr lang="ar-SY" altLang="sr-Latn-RS" b="1" dirty="0" smtClean="0">
                <a:solidFill>
                  <a:srgbClr val="FF0000"/>
                </a:solidFill>
                <a:latin typeface="Sakkal Majalla" panose="02000000000000000000" pitchFamily="2" charset="-78"/>
                <a:cs typeface="Sakkal Majalla" panose="02000000000000000000" pitchFamily="2" charset="-78"/>
              </a:rPr>
              <a:t>لتجديد الترخيص</a:t>
            </a:r>
            <a:endParaRPr lang="ar-SY" altLang="sr-Latn-RS" b="1" dirty="0">
              <a:solidFill>
                <a:srgbClr val="FF0000"/>
              </a:solidFill>
              <a:latin typeface="Sakkal Majalla" panose="02000000000000000000" pitchFamily="2" charset="-78"/>
              <a:cs typeface="Sakkal Majalla" panose="02000000000000000000" pitchFamily="2" charset="-78"/>
            </a:endParaRPr>
          </a:p>
        </p:txBody>
      </p:sp>
      <p:sp>
        <p:nvSpPr>
          <p:cNvPr id="115716" name="Slide Number Placeholder 1">
            <a:extLst>
              <a:ext uri="{FF2B5EF4-FFF2-40B4-BE49-F238E27FC236}">
                <a16:creationId xmlns:a16="http://schemas.microsoft.com/office/drawing/2014/main" xmlns=""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xmlns="" id="{1E84C3B2-EF0A-4B08-944F-326CA9D9D555}"/>
              </a:ext>
            </a:extLst>
          </p:cNvPr>
          <p:cNvSpPr>
            <a:spLocks noGrp="1"/>
          </p:cNvSpPr>
          <p:nvPr>
            <p:ph type="title"/>
          </p:nvPr>
        </p:nvSpPr>
        <p:spPr>
          <a:xfrm>
            <a:off x="350838" y="127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دراسة حالة: المدة</a:t>
            </a:r>
            <a:endParaRPr lang="en-GB" altLang="sr-Latn-RS" sz="5400" b="1" dirty="0">
              <a:latin typeface="Sakkal Majalla" panose="02000000000000000000" pitchFamily="2" charset="-78"/>
              <a:cs typeface="Sakkal Majalla" panose="02000000000000000000" pitchFamily="2" charset="-78"/>
            </a:endParaRPr>
          </a:p>
        </p:txBody>
      </p:sp>
      <p:sp>
        <p:nvSpPr>
          <p:cNvPr id="117763" name="Rectangle 3">
            <a:extLst>
              <a:ext uri="{FF2B5EF4-FFF2-40B4-BE49-F238E27FC236}">
                <a16:creationId xmlns:a16="http://schemas.microsoft.com/office/drawing/2014/main" xmlns=""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en-US" dirty="0" smtClean="0">
                <a:latin typeface="Sakkal Majalla" panose="02000000000000000000" pitchFamily="2" charset="-78"/>
                <a:cs typeface="Sakkal Majalla" panose="02000000000000000000" pitchFamily="2" charset="-78"/>
              </a:rPr>
              <a:t>يجب إجراء المصادرة في </a:t>
            </a:r>
            <a:r>
              <a:rPr lang="ar-SY" altLang="en-US" dirty="0">
                <a:latin typeface="Sakkal Majalla" panose="02000000000000000000" pitchFamily="2" charset="-78"/>
                <a:cs typeface="Sakkal Majalla" panose="02000000000000000000" pitchFamily="2" charset="-78"/>
              </a:rPr>
              <a:t>11 أكتوبر 2017 من الساعة 8 مساءً حتى 12 أكتوبر 2017 </a:t>
            </a:r>
            <a:r>
              <a:rPr lang="ar-SY" altLang="en-US" dirty="0" smtClean="0">
                <a:latin typeface="Sakkal Majalla" panose="02000000000000000000" pitchFamily="2" charset="-78"/>
                <a:cs typeface="Sakkal Majalla" panose="02000000000000000000" pitchFamily="2" charset="-78"/>
              </a:rPr>
              <a:t>على الساعة </a:t>
            </a:r>
            <a:r>
              <a:rPr lang="ar-SY" altLang="en-US" dirty="0">
                <a:latin typeface="Sakkal Majalla" panose="02000000000000000000" pitchFamily="2" charset="-78"/>
                <a:cs typeface="Sakkal Majalla" panose="02000000000000000000" pitchFamily="2" charset="-78"/>
              </a:rPr>
              <a:t>8 </a:t>
            </a:r>
            <a:r>
              <a:rPr lang="ar-SY" altLang="en-US" dirty="0" smtClean="0">
                <a:latin typeface="Sakkal Majalla" panose="02000000000000000000" pitchFamily="2" charset="-78"/>
                <a:cs typeface="Sakkal Majalla" panose="02000000000000000000" pitchFamily="2" charset="-78"/>
              </a:rPr>
              <a:t>صباحًا</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مدة المصادرة  - 12 ساعة</a:t>
            </a:r>
          </a:p>
          <a:p>
            <a:pPr algn="just" rtl="1" eaLnBrk="1" hangingPunct="1"/>
            <a:endParaRPr lang="ar-SY" altLang="en-US" dirty="0">
              <a:latin typeface="Sakkal Majalla" panose="02000000000000000000" pitchFamily="2" charset="-78"/>
              <a:cs typeface="Sakkal Majalla" panose="02000000000000000000" pitchFamily="2" charset="-78"/>
            </a:endParaRPr>
          </a:p>
          <a:p>
            <a:pPr algn="just" rtl="1" eaLnBrk="1" hangingPunct="1"/>
            <a:r>
              <a:rPr lang="ar-SY" altLang="en-US" dirty="0" smtClean="0">
                <a:latin typeface="Sakkal Majalla" panose="02000000000000000000" pitchFamily="2" charset="-78"/>
                <a:cs typeface="Sakkal Majalla" panose="02000000000000000000" pitchFamily="2" charset="-78"/>
              </a:rPr>
              <a:t>لن يكون النفاذ الرقمي </a:t>
            </a:r>
            <a:r>
              <a:rPr lang="ar-SY" altLang="en-US" dirty="0">
                <a:latin typeface="Sakkal Majalla" panose="02000000000000000000" pitchFamily="2" charset="-78"/>
                <a:cs typeface="Sakkal Majalla" panose="02000000000000000000" pitchFamily="2" charset="-78"/>
              </a:rPr>
              <a:t>إلى الحساب البنكي متاحًا لمدة أسبوعين </a:t>
            </a:r>
            <a:r>
              <a:rPr lang="ar-SY" altLang="en-US" dirty="0" smtClean="0">
                <a:latin typeface="Sakkal Majalla" panose="02000000000000000000" pitchFamily="2" charset="-78"/>
                <a:cs typeface="Sakkal Majalla" panose="02000000000000000000" pitchFamily="2" charset="-78"/>
              </a:rPr>
              <a:t>اعتبارا من </a:t>
            </a:r>
            <a:r>
              <a:rPr lang="ar-SY" altLang="en-US" dirty="0">
                <a:latin typeface="Sakkal Majalla" panose="02000000000000000000" pitchFamily="2" charset="-78"/>
                <a:cs typeface="Sakkal Majalla" panose="02000000000000000000" pitchFamily="2" charset="-78"/>
              </a:rPr>
              <a:t>تاريخ </a:t>
            </a:r>
            <a:r>
              <a:rPr lang="ar-SY" altLang="en-US" dirty="0" smtClean="0">
                <a:latin typeface="Sakkal Majalla" panose="02000000000000000000" pitchFamily="2" charset="-78"/>
                <a:cs typeface="Sakkal Majalla" panose="02000000000000000000" pitchFamily="2" charset="-78"/>
              </a:rPr>
              <a:t>المصادرة</a:t>
            </a:r>
            <a:endParaRPr lang="en-US" altLang="en-US" dirty="0">
              <a:latin typeface="Sakkal Majalla" panose="02000000000000000000" pitchFamily="2" charset="-78"/>
              <a:cs typeface="Sakkal Majalla" panose="02000000000000000000" pitchFamily="2" charset="-78"/>
            </a:endParaRPr>
          </a:p>
        </p:txBody>
      </p:sp>
      <p:sp>
        <p:nvSpPr>
          <p:cNvPr id="117764" name="Slide Number Placeholder 1">
            <a:extLst>
              <a:ext uri="{FF2B5EF4-FFF2-40B4-BE49-F238E27FC236}">
                <a16:creationId xmlns:a16="http://schemas.microsoft.com/office/drawing/2014/main" xmlns=""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xmlns="" id="{A2DB1E0E-7887-434F-B967-2A8C2179BB9D}"/>
              </a:ext>
            </a:extLst>
          </p:cNvPr>
          <p:cNvSpPr>
            <a:spLocks noGrp="1"/>
          </p:cNvSpPr>
          <p:nvPr>
            <p:ph type="title"/>
          </p:nvPr>
        </p:nvSpPr>
        <p:spPr>
          <a:xfrm>
            <a:off x="457200"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آلية التنفيذ</a:t>
            </a:r>
            <a:endParaRPr lang="en-GB" altLang="sr-Latn-RS" sz="5400" b="1" dirty="0">
              <a:latin typeface="Sakkal Majalla" panose="02000000000000000000" pitchFamily="2" charset="-78"/>
              <a:cs typeface="Sakkal Majalla" panose="02000000000000000000" pitchFamily="2" charset="-78"/>
            </a:endParaRPr>
          </a:p>
        </p:txBody>
      </p:sp>
      <p:sp>
        <p:nvSpPr>
          <p:cNvPr id="119811" name="Rectangle 3">
            <a:extLst>
              <a:ext uri="{FF2B5EF4-FFF2-40B4-BE49-F238E27FC236}">
                <a16:creationId xmlns:a16="http://schemas.microsoft.com/office/drawing/2014/main" xmlns=""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يجب أن يوفر </a:t>
            </a:r>
            <a:r>
              <a:rPr lang="ar-SY" altLang="sr-Latn-RS" dirty="0" smtClean="0">
                <a:latin typeface="Sakkal Majalla" panose="02000000000000000000" pitchFamily="2" charset="-78"/>
                <a:cs typeface="Sakkal Majalla" panose="02000000000000000000" pitchFamily="2" charset="-78"/>
              </a:rPr>
              <a:t>الأمر آلية </a:t>
            </a:r>
            <a:r>
              <a:rPr lang="ar-SY" altLang="sr-Latn-RS" b="1" dirty="0">
                <a:solidFill>
                  <a:srgbClr val="FF0000"/>
                </a:solidFill>
                <a:latin typeface="Sakkal Majalla" panose="02000000000000000000" pitchFamily="2" charset="-78"/>
                <a:cs typeface="Sakkal Majalla" panose="02000000000000000000" pitchFamily="2" charset="-78"/>
              </a:rPr>
              <a:t>لتنفيذ</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السلطة</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قد يشمل </a:t>
            </a:r>
            <a:r>
              <a:rPr lang="ar-SY" altLang="sr-Latn-RS" dirty="0" smtClean="0">
                <a:latin typeface="Sakkal Majalla" panose="02000000000000000000" pitchFamily="2" charset="-78"/>
                <a:cs typeface="Sakkal Majalla" panose="02000000000000000000" pitchFamily="2" charset="-78"/>
              </a:rPr>
              <a:t>ذلك أحد التدابير </a:t>
            </a:r>
            <a:r>
              <a:rPr lang="ar-SY" altLang="sr-Latn-RS" dirty="0">
                <a:latin typeface="Sakkal Majalla" panose="02000000000000000000" pitchFamily="2" charset="-78"/>
                <a:cs typeface="Sakkal Majalla" panose="02000000000000000000" pitchFamily="2" charset="-78"/>
              </a:rPr>
              <a:t>التالية:</a:t>
            </a:r>
          </a:p>
          <a:p>
            <a:pPr lvl="1" algn="just" rtl="1" eaLnBrk="1" hangingPunct="1">
              <a:buFontTx/>
              <a:buChar char="-"/>
            </a:pPr>
            <a:r>
              <a:rPr lang="ar-SY" altLang="sr-Latn-RS" sz="3200" dirty="0" smtClean="0">
                <a:latin typeface="Sakkal Majalla" panose="02000000000000000000" pitchFamily="2" charset="-78"/>
                <a:cs typeface="Sakkal Majalla" panose="02000000000000000000" pitchFamily="2" charset="-78"/>
              </a:rPr>
              <a:t>مطالبة مقدم </a:t>
            </a:r>
            <a:r>
              <a:rPr lang="ar-SY" altLang="sr-Latn-RS" sz="3200" dirty="0">
                <a:latin typeface="Sakkal Majalla" panose="02000000000000000000" pitchFamily="2" charset="-78"/>
                <a:cs typeface="Sakkal Majalla" panose="02000000000000000000" pitchFamily="2" charset="-78"/>
              </a:rPr>
              <a:t>الطلب </a:t>
            </a:r>
            <a:r>
              <a:rPr lang="ar-SY" altLang="sr-Latn-RS" sz="3200" b="1" dirty="0" smtClean="0">
                <a:solidFill>
                  <a:srgbClr val="FF0000"/>
                </a:solidFill>
                <a:latin typeface="Sakkal Majalla" panose="02000000000000000000" pitchFamily="2" charset="-78"/>
                <a:cs typeface="Sakkal Majalla" panose="02000000000000000000" pitchFamily="2" charset="-78"/>
              </a:rPr>
              <a:t>بتقديم </a:t>
            </a:r>
            <a:r>
              <a:rPr lang="ar-SY" altLang="sr-Latn-RS" sz="3200" b="1" dirty="0">
                <a:solidFill>
                  <a:srgbClr val="FF0000"/>
                </a:solidFill>
                <a:latin typeface="Sakkal Majalla" panose="02000000000000000000" pitchFamily="2" charset="-78"/>
                <a:cs typeface="Sakkal Majalla" panose="02000000000000000000" pitchFamily="2" charset="-78"/>
              </a:rPr>
              <a:t>تقرير دوري </a:t>
            </a:r>
            <a:r>
              <a:rPr lang="ar-SY" altLang="sr-Latn-RS" sz="3200" dirty="0">
                <a:latin typeface="Sakkal Majalla" panose="02000000000000000000" pitchFamily="2" charset="-78"/>
                <a:cs typeface="Sakkal Majalla" panose="02000000000000000000" pitchFamily="2" charset="-78"/>
              </a:rPr>
              <a:t>إلى المحكمة </a:t>
            </a:r>
            <a:r>
              <a:rPr lang="ar-SY" altLang="sr-Latn-RS" sz="3200" b="1" dirty="0">
                <a:solidFill>
                  <a:srgbClr val="FF0000"/>
                </a:solidFill>
                <a:latin typeface="Sakkal Majalla" panose="02000000000000000000" pitchFamily="2" charset="-78"/>
                <a:cs typeface="Sakkal Majalla" panose="02000000000000000000" pitchFamily="2" charset="-78"/>
              </a:rPr>
              <a:t>شخصياً</a:t>
            </a:r>
            <a:r>
              <a:rPr lang="ar-SY" altLang="sr-Latn-RS" sz="3200" dirty="0">
                <a:latin typeface="Sakkal Majalla" panose="02000000000000000000" pitchFamily="2" charset="-78"/>
                <a:cs typeface="Sakkal Majalla" panose="02000000000000000000" pitchFamily="2" charset="-78"/>
              </a:rPr>
              <a:t> أو </a:t>
            </a:r>
            <a:r>
              <a:rPr lang="ar-SY" altLang="sr-Latn-RS" sz="3200" b="1" dirty="0" smtClean="0">
                <a:solidFill>
                  <a:srgbClr val="FF0000"/>
                </a:solidFill>
                <a:latin typeface="Sakkal Majalla" panose="02000000000000000000" pitchFamily="2" charset="-78"/>
                <a:cs typeface="Sakkal Majalla" panose="02000000000000000000" pitchFamily="2" charset="-78"/>
              </a:rPr>
              <a:t>كتابياً</a:t>
            </a: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الإشراف </a:t>
            </a:r>
            <a:r>
              <a:rPr lang="ar-SY" altLang="sr-Latn-RS" sz="3200" b="1" dirty="0">
                <a:solidFill>
                  <a:srgbClr val="FF0000"/>
                </a:solidFill>
                <a:latin typeface="Sakkal Majalla" panose="02000000000000000000" pitchFamily="2" charset="-78"/>
                <a:cs typeface="Sakkal Majalla" panose="02000000000000000000" pitchFamily="2" charset="-78"/>
              </a:rPr>
              <a:t>المباشر </a:t>
            </a:r>
            <a:r>
              <a:rPr lang="ar-SY" altLang="sr-Latn-RS" sz="3200" dirty="0" smtClean="0">
                <a:latin typeface="Sakkal Majalla" panose="02000000000000000000" pitchFamily="2" charset="-78"/>
                <a:cs typeface="Sakkal Majalla" panose="02000000000000000000" pitchFamily="2" charset="-78"/>
              </a:rPr>
              <a:t>للمحكمة على تنفيذ السلطات</a:t>
            </a:r>
            <a:endParaRPr lang="ar-SY" altLang="sr-Latn-RS" sz="3200" dirty="0">
              <a:latin typeface="Sakkal Majalla" panose="02000000000000000000" pitchFamily="2" charset="-78"/>
              <a:cs typeface="Sakkal Majalla" panose="02000000000000000000" pitchFamily="2" charset="-78"/>
            </a:endParaRPr>
          </a:p>
          <a:p>
            <a:pPr lvl="1" algn="just" rtl="1" eaLnBrk="1" hangingPunct="1">
              <a:buFontTx/>
              <a:buChar char="-"/>
            </a:pPr>
            <a:r>
              <a:rPr lang="ar-SY" altLang="sr-Latn-RS" sz="3200" b="1" dirty="0" smtClean="0">
                <a:solidFill>
                  <a:srgbClr val="FF0000"/>
                </a:solidFill>
                <a:latin typeface="Sakkal Majalla" panose="02000000000000000000" pitchFamily="2" charset="-78"/>
                <a:cs typeface="Sakkal Majalla" panose="02000000000000000000" pitchFamily="2" charset="-78"/>
              </a:rPr>
              <a:t>التنفيذ </a:t>
            </a:r>
            <a:r>
              <a:rPr lang="ar-SY" altLang="sr-Latn-RS" sz="3200" b="1" dirty="0">
                <a:solidFill>
                  <a:srgbClr val="FF0000"/>
                </a:solidFill>
                <a:latin typeface="Sakkal Majalla" panose="02000000000000000000" pitchFamily="2" charset="-78"/>
                <a:cs typeface="Sakkal Majalla" panose="02000000000000000000" pitchFamily="2" charset="-78"/>
              </a:rPr>
              <a:t>الذاتي </a:t>
            </a:r>
            <a:r>
              <a:rPr lang="ar-SY" altLang="sr-Latn-RS" sz="3200" dirty="0">
                <a:latin typeface="Sakkal Majalla" panose="02000000000000000000" pitchFamily="2" charset="-78"/>
                <a:cs typeface="Sakkal Majalla" panose="02000000000000000000" pitchFamily="2" charset="-78"/>
              </a:rPr>
              <a:t>(في </a:t>
            </a:r>
            <a:r>
              <a:rPr lang="ar-SY" altLang="sr-Latn-RS" sz="3200" dirty="0" smtClean="0">
                <a:latin typeface="Sakkal Majalla" panose="02000000000000000000" pitchFamily="2" charset="-78"/>
                <a:cs typeface="Sakkal Majalla" panose="02000000000000000000" pitchFamily="2" charset="-78"/>
              </a:rPr>
              <a:t>حال الكشف الجزئي، </a:t>
            </a:r>
            <a:r>
              <a:rPr lang="ar-SY" altLang="sr-Latn-RS" sz="3200" dirty="0">
                <a:latin typeface="Sakkal Majalla" panose="02000000000000000000" pitchFamily="2" charset="-78"/>
                <a:cs typeface="Sakkal Majalla" panose="02000000000000000000" pitchFamily="2" charset="-78"/>
              </a:rPr>
              <a:t>قد </a:t>
            </a:r>
            <a:r>
              <a:rPr lang="ar-SY" altLang="sr-Latn-RS" sz="3200" dirty="0" smtClean="0">
                <a:latin typeface="Sakkal Majalla" panose="02000000000000000000" pitchFamily="2" charset="-78"/>
                <a:cs typeface="Sakkal Majalla" panose="02000000000000000000" pitchFamily="2" charset="-78"/>
              </a:rPr>
              <a:t>يقتضي الأمر </a:t>
            </a:r>
            <a:r>
              <a:rPr lang="ar-SY" altLang="sr-Latn-RS" sz="3200" dirty="0">
                <a:latin typeface="Sakkal Majalla" panose="02000000000000000000" pitchFamily="2" charset="-78"/>
                <a:cs typeface="Sakkal Majalla" panose="02000000000000000000" pitchFamily="2" charset="-78"/>
              </a:rPr>
              <a:t>خدمة تلقائية </a:t>
            </a:r>
            <a:r>
              <a:rPr lang="ar-SY" altLang="sr-Latn-RS" sz="3200" dirty="0" smtClean="0">
                <a:latin typeface="Sakkal Majalla" panose="02000000000000000000" pitchFamily="2" charset="-78"/>
                <a:cs typeface="Sakkal Majalla" panose="02000000000000000000" pitchFamily="2" charset="-78"/>
              </a:rPr>
              <a:t>من مزودي الخدمات </a:t>
            </a:r>
            <a:r>
              <a:rPr lang="ar-SY" altLang="sr-Latn-RS" sz="3200" dirty="0">
                <a:latin typeface="Sakkal Majalla" panose="02000000000000000000" pitchFamily="2" charset="-78"/>
                <a:cs typeface="Sakkal Majalla" panose="02000000000000000000" pitchFamily="2" charset="-78"/>
              </a:rPr>
              <a:t>الإضافيين</a:t>
            </a:r>
            <a:r>
              <a:rPr lang="ar-SY" altLang="sr-Latn-RS" sz="3200" dirty="0" smtClean="0">
                <a:latin typeface="Sakkal Majalla" panose="02000000000000000000" pitchFamily="2" charset="-78"/>
                <a:cs typeface="Sakkal Majalla" panose="02000000000000000000" pitchFamily="2" charset="-78"/>
              </a:rPr>
              <a:t>)</a:t>
            </a:r>
            <a:endParaRPr lang="en-GB" altLang="sr-Latn-RS" sz="3200" dirty="0">
              <a:latin typeface="Sakkal Majalla" panose="02000000000000000000" pitchFamily="2" charset="-78"/>
              <a:cs typeface="Sakkal Majalla" panose="02000000000000000000" pitchFamily="2" charset="-78"/>
            </a:endParaRPr>
          </a:p>
        </p:txBody>
      </p:sp>
      <p:sp>
        <p:nvSpPr>
          <p:cNvPr id="119812" name="Slide Number Placeholder 1">
            <a:extLst>
              <a:ext uri="{FF2B5EF4-FFF2-40B4-BE49-F238E27FC236}">
                <a16:creationId xmlns:a16="http://schemas.microsoft.com/office/drawing/2014/main" xmlns=""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xmlns="" id="{6B18FCD5-8863-4AB4-896D-E92A10186CF2}"/>
              </a:ext>
            </a:extLst>
          </p:cNvPr>
          <p:cNvSpPr>
            <a:spLocks noGrp="1"/>
          </p:cNvSpPr>
          <p:nvPr>
            <p:ph type="title"/>
          </p:nvPr>
        </p:nvSpPr>
        <p:spPr>
          <a:xfrm>
            <a:off x="457200"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ممارسة السلطة</a:t>
            </a:r>
            <a:endParaRPr lang="en-GB" altLang="sr-Latn-RS" b="1" dirty="0">
              <a:latin typeface="Sakkal Majalla" panose="02000000000000000000" pitchFamily="2" charset="-78"/>
              <a:cs typeface="Sakkal Majalla" panose="02000000000000000000" pitchFamily="2" charset="-78"/>
            </a:endParaRPr>
          </a:p>
        </p:txBody>
      </p:sp>
      <p:sp>
        <p:nvSpPr>
          <p:cNvPr id="121859" name="Rectangle 3">
            <a:extLst>
              <a:ext uri="{FF2B5EF4-FFF2-40B4-BE49-F238E27FC236}">
                <a16:creationId xmlns:a16="http://schemas.microsoft.com/office/drawing/2014/main" xmlns="" id="{35DD5B69-09DD-4153-BACB-8C62A9DD9027}"/>
              </a:ext>
            </a:extLst>
          </p:cNvPr>
          <p:cNvSpPr txBox="1">
            <a:spLocks/>
          </p:cNvSpPr>
          <p:nvPr/>
        </p:nvSpPr>
        <p:spPr bwMode="auto">
          <a:xfrm>
            <a:off x="457200" y="1144588"/>
            <a:ext cx="8229600" cy="5018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a:latin typeface="Sakkal Majalla" panose="02000000000000000000" pitchFamily="2" charset="-78"/>
                <a:cs typeface="Sakkal Majalla" panose="02000000000000000000" pitchFamily="2" charset="-78"/>
              </a:rPr>
              <a:t>يجب أن يحدد </a:t>
            </a:r>
            <a:r>
              <a:rPr lang="ar-SY" altLang="sr-Latn-RS" sz="2800" dirty="0" smtClean="0">
                <a:latin typeface="Sakkal Majalla" panose="02000000000000000000" pitchFamily="2" charset="-78"/>
                <a:cs typeface="Sakkal Majalla" panose="02000000000000000000" pitchFamily="2" charset="-78"/>
              </a:rPr>
              <a:t>الترخيص:</a:t>
            </a:r>
            <a:endParaRPr lang="ar-SY" altLang="sr-Latn-RS" sz="2800" dirty="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من سيقوم </a:t>
            </a:r>
            <a:r>
              <a:rPr lang="ar-SY" altLang="sr-Latn-RS" sz="2800" b="1" dirty="0">
                <a:solidFill>
                  <a:srgbClr val="FF0000"/>
                </a:solidFill>
                <a:latin typeface="Sakkal Majalla" panose="02000000000000000000" pitchFamily="2" charset="-78"/>
                <a:cs typeface="Sakkal Majalla" panose="02000000000000000000" pitchFamily="2" charset="-78"/>
              </a:rPr>
              <a:t>بممارسة </a:t>
            </a:r>
            <a:r>
              <a:rPr lang="ar-SY" altLang="sr-Latn-RS" sz="2800" dirty="0">
                <a:latin typeface="Sakkal Majalla" panose="02000000000000000000" pitchFamily="2" charset="-78"/>
                <a:cs typeface="Sakkal Majalla" panose="02000000000000000000" pitchFamily="2" charset="-78"/>
              </a:rPr>
              <a:t>السلطة (</a:t>
            </a:r>
            <a:r>
              <a:rPr lang="ar-SY" altLang="sr-Latn-RS" sz="2800" dirty="0" smtClean="0">
                <a:latin typeface="Sakkal Majalla" panose="02000000000000000000" pitchFamily="2" charset="-78"/>
                <a:cs typeface="Sakkal Majalla" panose="02000000000000000000" pitchFamily="2" charset="-78"/>
              </a:rPr>
              <a:t>المنفِّذ)</a:t>
            </a: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من </a:t>
            </a:r>
            <a:r>
              <a:rPr lang="ar-SY" altLang="sr-Latn-RS" sz="2800" b="1" dirty="0">
                <a:solidFill>
                  <a:srgbClr val="FF0000"/>
                </a:solidFill>
                <a:latin typeface="Sakkal Majalla" panose="02000000000000000000" pitchFamily="2" charset="-78"/>
                <a:cs typeface="Sakkal Majalla" panose="02000000000000000000" pitchFamily="2" charset="-78"/>
              </a:rPr>
              <a:t>يمكنه مرافقة </a:t>
            </a:r>
            <a:r>
              <a:rPr lang="ar-SY" altLang="sr-Latn-RS" sz="2800" dirty="0">
                <a:latin typeface="Sakkal Majalla" panose="02000000000000000000" pitchFamily="2" charset="-78"/>
                <a:cs typeface="Sakkal Majalla" panose="02000000000000000000" pitchFamily="2" charset="-78"/>
              </a:rPr>
              <a:t>المنفذ </a:t>
            </a:r>
            <a:r>
              <a:rPr lang="ar-SY" altLang="sr-Latn-RS" sz="2800" dirty="0" smtClean="0">
                <a:latin typeface="Sakkal Majalla" panose="02000000000000000000" pitchFamily="2" charset="-78"/>
                <a:cs typeface="Sakkal Majalla" panose="02000000000000000000" pitchFamily="2" charset="-78"/>
              </a:rPr>
              <a:t>لمساعدته:</a:t>
            </a:r>
            <a:endParaRPr lang="ar-SY" altLang="sr-Latn-RS" sz="2800" dirty="0">
              <a:latin typeface="Sakkal Majalla" panose="02000000000000000000" pitchFamily="2" charset="-78"/>
              <a:cs typeface="Sakkal Majalla" panose="02000000000000000000" pitchFamily="2" charset="-78"/>
            </a:endParaRPr>
          </a:p>
          <a:p>
            <a:pPr lvl="2" algn="just" rtl="1" eaLnBrk="1" hangingPunct="1"/>
            <a:r>
              <a:rPr lang="ar-SY" altLang="sr-Latn-RS" sz="2800" dirty="0" smtClean="0">
                <a:latin typeface="Sakkal Majalla" panose="02000000000000000000" pitchFamily="2" charset="-78"/>
                <a:cs typeface="Sakkal Majalla" panose="02000000000000000000" pitchFamily="2" charset="-78"/>
              </a:rPr>
              <a:t>موظفون آخرون في </a:t>
            </a:r>
            <a:r>
              <a:rPr lang="ar-SY" altLang="sr-Latn-RS" sz="2800" b="1" dirty="0" smtClean="0">
                <a:solidFill>
                  <a:srgbClr val="FF0000"/>
                </a:solidFill>
                <a:latin typeface="Sakkal Majalla" panose="02000000000000000000" pitchFamily="2" charset="-78"/>
                <a:cs typeface="Sakkal Majalla" panose="02000000000000000000" pitchFamily="2" charset="-78"/>
              </a:rPr>
              <a:t>وكالات إنفاذ القانون</a:t>
            </a:r>
            <a:endParaRPr lang="ar-SY" altLang="sr-Latn-RS" sz="2800" b="1" dirty="0">
              <a:solidFill>
                <a:srgbClr val="FF0000"/>
              </a:solidFill>
              <a:latin typeface="Sakkal Majalla" panose="02000000000000000000" pitchFamily="2" charset="-78"/>
              <a:cs typeface="Sakkal Majalla" panose="02000000000000000000" pitchFamily="2" charset="-78"/>
            </a:endParaRPr>
          </a:p>
          <a:p>
            <a:pPr lvl="2"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خبراء </a:t>
            </a:r>
            <a:r>
              <a:rPr lang="ar-SY" altLang="sr-Latn-RS" sz="2800" b="1" dirty="0">
                <a:solidFill>
                  <a:srgbClr val="FF0000"/>
                </a:solidFill>
                <a:latin typeface="Sakkal Majalla" panose="02000000000000000000" pitchFamily="2" charset="-78"/>
                <a:cs typeface="Sakkal Majalla" panose="02000000000000000000" pitchFamily="2" charset="-78"/>
              </a:rPr>
              <a:t>الطب </a:t>
            </a:r>
            <a:r>
              <a:rPr lang="ar-SY" altLang="sr-Latn-RS" sz="2800" b="1" dirty="0" smtClean="0">
                <a:solidFill>
                  <a:srgbClr val="FF0000"/>
                </a:solidFill>
                <a:latin typeface="Sakkal Majalla" panose="02000000000000000000" pitchFamily="2" charset="-78"/>
                <a:cs typeface="Sakkal Majalla" panose="02000000000000000000" pitchFamily="2" charset="-78"/>
              </a:rPr>
              <a:t>الشرعي</a:t>
            </a:r>
          </a:p>
          <a:p>
            <a:pPr lvl="2" algn="just" rtl="1" eaLnBrk="1" hangingPunct="1"/>
            <a:r>
              <a:rPr lang="ar-SY" altLang="sr-Latn-RS" sz="2800" b="1" dirty="0" smtClean="0">
                <a:solidFill>
                  <a:srgbClr val="FF0000"/>
                </a:solidFill>
                <a:latin typeface="Sakkal Majalla" panose="02000000000000000000" pitchFamily="2" charset="-78"/>
                <a:cs typeface="Sakkal Majalla" panose="02000000000000000000" pitchFamily="2" charset="-78"/>
              </a:rPr>
              <a:t>أشخاص </a:t>
            </a:r>
            <a:r>
              <a:rPr lang="ar-SY" altLang="sr-Latn-RS" sz="2800" b="1" dirty="0">
                <a:solidFill>
                  <a:srgbClr val="FF0000"/>
                </a:solidFill>
                <a:latin typeface="Sakkal Majalla" panose="02000000000000000000" pitchFamily="2" charset="-78"/>
                <a:cs typeface="Sakkal Majalla" panose="02000000000000000000" pitchFamily="2" charset="-78"/>
              </a:rPr>
              <a:t>آخرون </a:t>
            </a:r>
            <a:r>
              <a:rPr lang="ar-SY" altLang="sr-Latn-RS" sz="2800" dirty="0">
                <a:latin typeface="Sakkal Majalla" panose="02000000000000000000" pitchFamily="2" charset="-78"/>
                <a:cs typeface="Sakkal Majalla" panose="02000000000000000000" pitchFamily="2" charset="-78"/>
              </a:rPr>
              <a:t>لديهم معرفة </a:t>
            </a:r>
            <a:r>
              <a:rPr lang="ar-SY" altLang="sr-Latn-RS" sz="2800" dirty="0" smtClean="0">
                <a:latin typeface="Sakkal Majalla" panose="02000000000000000000" pitchFamily="2" charset="-78"/>
                <a:cs typeface="Sakkal Majalla" panose="02000000000000000000" pitchFamily="2" charset="-78"/>
              </a:rPr>
              <a:t>بطريقة اشتغال </a:t>
            </a:r>
            <a:r>
              <a:rPr lang="ar-SY" altLang="sr-Latn-RS" sz="2800" dirty="0">
                <a:latin typeface="Sakkal Majalla" panose="02000000000000000000" pitchFamily="2" charset="-78"/>
                <a:cs typeface="Sakkal Majalla" panose="02000000000000000000" pitchFamily="2" charset="-78"/>
              </a:rPr>
              <a:t>نظام الكمبيوتر / </a:t>
            </a:r>
            <a:r>
              <a:rPr lang="ar-SY" altLang="sr-Latn-RS" sz="2800" dirty="0" smtClean="0">
                <a:latin typeface="Sakkal Majalla" panose="02000000000000000000" pitchFamily="2" charset="-78"/>
                <a:cs typeface="Sakkal Majalla" panose="02000000000000000000" pitchFamily="2" charset="-78"/>
              </a:rPr>
              <a:t>رموز النفاذ</a:t>
            </a:r>
            <a:endParaRPr lang="ar-SY" altLang="sr-Latn-RS" sz="2800" dirty="0">
              <a:latin typeface="Sakkal Majalla" panose="02000000000000000000" pitchFamily="2" charset="-78"/>
              <a:cs typeface="Sakkal Majalla" panose="02000000000000000000" pitchFamily="2" charset="-78"/>
            </a:endParaRPr>
          </a:p>
          <a:p>
            <a:pPr algn="just" rtl="1" eaLnBrk="1" hangingPunct="1">
              <a:buFontTx/>
              <a:buChar char="-"/>
            </a:pPr>
            <a:r>
              <a:rPr lang="ar-SY" altLang="sr-Latn-RS" sz="2800" dirty="0" smtClean="0">
                <a:latin typeface="Sakkal Majalla" panose="02000000000000000000" pitchFamily="2" charset="-78"/>
                <a:cs typeface="Sakkal Majalla" panose="02000000000000000000" pitchFamily="2" charset="-78"/>
              </a:rPr>
              <a:t>ما </a:t>
            </a:r>
            <a:r>
              <a:rPr lang="ar-SY" altLang="sr-Latn-RS" sz="2800" dirty="0">
                <a:latin typeface="Sakkal Majalla" panose="02000000000000000000" pitchFamily="2" charset="-78"/>
                <a:cs typeface="Sakkal Majalla" panose="02000000000000000000" pitchFamily="2" charset="-78"/>
              </a:rPr>
              <a:t>إذا كانت </a:t>
            </a:r>
            <a:r>
              <a:rPr lang="ar-SY" altLang="sr-Latn-RS" sz="2800" b="1" dirty="0">
                <a:solidFill>
                  <a:srgbClr val="FF0000"/>
                </a:solidFill>
                <a:latin typeface="Sakkal Majalla" panose="02000000000000000000" pitchFamily="2" charset="-78"/>
                <a:cs typeface="Sakkal Majalla" panose="02000000000000000000" pitchFamily="2" charset="-78"/>
              </a:rPr>
              <a:t>ممارسة السلطة </a:t>
            </a:r>
            <a:r>
              <a:rPr lang="ar-SY" altLang="sr-Latn-RS" sz="2800" b="1" dirty="0" smtClean="0">
                <a:solidFill>
                  <a:srgbClr val="FF0000"/>
                </a:solidFill>
                <a:latin typeface="Sakkal Majalla" panose="02000000000000000000" pitchFamily="2" charset="-78"/>
                <a:cs typeface="Sakkal Majalla" panose="02000000000000000000" pitchFamily="2" charset="-78"/>
              </a:rPr>
              <a:t>سرية</a:t>
            </a:r>
          </a:p>
          <a:p>
            <a:pPr algn="just" rtl="1" eaLnBrk="1" hangingPunct="1">
              <a:buFontTx/>
              <a:buChar char="-"/>
            </a:pPr>
            <a:r>
              <a:rPr lang="ar-SY" altLang="sr-Latn-RS" sz="2800" b="1" dirty="0" smtClean="0">
                <a:solidFill>
                  <a:srgbClr val="FF0000"/>
                </a:solidFill>
                <a:latin typeface="Sakkal Majalla" panose="02000000000000000000" pitchFamily="2" charset="-78"/>
                <a:cs typeface="Sakkal Majalla" panose="02000000000000000000" pitchFamily="2" charset="-78"/>
              </a:rPr>
              <a:t>الشروط المفروضة بعد </a:t>
            </a:r>
            <a:r>
              <a:rPr lang="ar-SY" altLang="sr-Latn-RS" sz="2800" b="1" dirty="0">
                <a:solidFill>
                  <a:srgbClr val="FF0000"/>
                </a:solidFill>
                <a:latin typeface="Sakkal Majalla" panose="02000000000000000000" pitchFamily="2" charset="-78"/>
                <a:cs typeface="Sakkal Majalla" panose="02000000000000000000" pitchFamily="2" charset="-78"/>
              </a:rPr>
              <a:t>ممارسة </a:t>
            </a:r>
            <a:r>
              <a:rPr lang="ar-SY" altLang="sr-Latn-RS" sz="2800" dirty="0">
                <a:latin typeface="Sakkal Majalla" panose="02000000000000000000" pitchFamily="2" charset="-78"/>
                <a:cs typeface="Sakkal Majalla" panose="02000000000000000000" pitchFamily="2" charset="-78"/>
              </a:rPr>
              <a:t>السلطة (مثل رفع التقارير إلى السلطة المختصة</a:t>
            </a:r>
            <a:r>
              <a:rPr lang="ar-SY" altLang="sr-Latn-RS" sz="2800" dirty="0" smtClean="0">
                <a:latin typeface="Sakkal Majalla" panose="02000000000000000000" pitchFamily="2" charset="-78"/>
                <a:cs typeface="Sakkal Majalla" panose="02000000000000000000" pitchFamily="2" charset="-78"/>
              </a:rPr>
              <a:t>)</a:t>
            </a:r>
            <a:endParaRPr lang="ar-SY" altLang="sr-Latn-RS" sz="2800" dirty="0">
              <a:latin typeface="Sakkal Majalla" panose="02000000000000000000" pitchFamily="2" charset="-78"/>
              <a:cs typeface="Sakkal Majalla" panose="02000000000000000000" pitchFamily="2" charset="-78"/>
            </a:endParaRPr>
          </a:p>
        </p:txBody>
      </p:sp>
      <p:sp>
        <p:nvSpPr>
          <p:cNvPr id="121860" name="Slide Number Placeholder 1">
            <a:extLst>
              <a:ext uri="{FF2B5EF4-FFF2-40B4-BE49-F238E27FC236}">
                <a16:creationId xmlns:a16="http://schemas.microsoft.com/office/drawing/2014/main" xmlns=""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xmlns="" id="{6639EA80-C3FB-4439-8528-4B4135292922}"/>
              </a:ext>
            </a:extLst>
          </p:cNvPr>
          <p:cNvSpPr>
            <a:spLocks noGrp="1"/>
          </p:cNvSpPr>
          <p:nvPr>
            <p:ph type="title"/>
          </p:nvPr>
        </p:nvSpPr>
        <p:spPr>
          <a:xfrm>
            <a:off x="350838" y="381000"/>
            <a:ext cx="8229600" cy="1162792"/>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في بلدان أخرى: الترخيص القضائي دون عقد جلسة استماع</a:t>
            </a:r>
            <a:endParaRPr lang="en-GB" altLang="sr-Latn-RS" b="1" dirty="0">
              <a:latin typeface="Sakkal Majalla" panose="02000000000000000000" pitchFamily="2" charset="-78"/>
              <a:cs typeface="Sakkal Majalla" panose="02000000000000000000" pitchFamily="2" charset="-78"/>
            </a:endParaRPr>
          </a:p>
        </p:txBody>
      </p:sp>
      <p:sp>
        <p:nvSpPr>
          <p:cNvPr id="13315" name="Rectangle 3">
            <a:extLst>
              <a:ext uri="{FF2B5EF4-FFF2-40B4-BE49-F238E27FC236}">
                <a16:creationId xmlns:a16="http://schemas.microsoft.com/office/drawing/2014/main" xmlns=""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لا تقتضي بعض الدول عقد جلسات استماع لكنها تشترط الحصول على ترخيص معين من قبل سلطة مختصة من أجل بعض التدابير القسرية (مثلا، البحث والمصادرة بما في ذلك رسائل البريد الإلكتروني، التسلل أو الاتصالات).</a:t>
            </a:r>
          </a:p>
          <a:p>
            <a:pPr marL="0" indent="0" algn="just" rtl="1" eaLnBrk="1" hangingPunct="1">
              <a:buNone/>
            </a:pPr>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تنطبق الضمانات الواردة في المادة 15 ومبدأ التناسب أيضا.</a:t>
            </a:r>
          </a:p>
        </p:txBody>
      </p:sp>
      <p:sp>
        <p:nvSpPr>
          <p:cNvPr id="13316" name="Espace réservé du numéro de diapositive 1">
            <a:extLst>
              <a:ext uri="{FF2B5EF4-FFF2-40B4-BE49-F238E27FC236}">
                <a16:creationId xmlns:a16="http://schemas.microsoft.com/office/drawing/2014/main" xmlns=""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xmlns="" id="{3068AF25-7C8F-455E-B6F2-2775FB57A76D}"/>
              </a:ext>
            </a:extLst>
          </p:cNvPr>
          <p:cNvSpPr>
            <a:spLocks noGrp="1"/>
          </p:cNvSpPr>
          <p:nvPr>
            <p:ph type="title"/>
          </p:nvPr>
        </p:nvSpPr>
        <p:spPr>
          <a:xfrm>
            <a:off x="457200" y="1682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تقديم المساعدة</a:t>
            </a:r>
            <a:endParaRPr lang="en-GB" altLang="sr-Latn-RS" b="1" dirty="0">
              <a:latin typeface="Sakkal Majalla" panose="02000000000000000000" pitchFamily="2" charset="-78"/>
              <a:cs typeface="Sakkal Majalla" panose="02000000000000000000" pitchFamily="2" charset="-78"/>
            </a:endParaRPr>
          </a:p>
        </p:txBody>
      </p:sp>
      <p:sp>
        <p:nvSpPr>
          <p:cNvPr id="123907" name="Rectangle 3">
            <a:extLst>
              <a:ext uri="{FF2B5EF4-FFF2-40B4-BE49-F238E27FC236}">
                <a16:creationId xmlns:a16="http://schemas.microsoft.com/office/drawing/2014/main" xmlns=""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800" dirty="0" smtClean="0">
                <a:latin typeface="Sakkal Majalla" panose="02000000000000000000" pitchFamily="2" charset="-78"/>
                <a:cs typeface="Sakkal Majalla" panose="02000000000000000000" pitchFamily="2" charset="-78"/>
              </a:rPr>
              <a:t>يمكن أن يحدد الترخيص:</a:t>
            </a:r>
            <a:endParaRPr lang="ar-SY" altLang="sr-Latn-RS" sz="2800" dirty="0">
              <a:latin typeface="Sakkal Majalla" panose="02000000000000000000" pitchFamily="2" charset="-78"/>
              <a:cs typeface="Sakkal Majalla" panose="02000000000000000000" pitchFamily="2" charset="-78"/>
            </a:endParaRPr>
          </a:p>
          <a:p>
            <a:pPr lvl="1" algn="just" rtl="1" eaLnBrk="1" hangingPunct="1">
              <a:buFont typeface="Wingdings" panose="05000000000000000000" pitchFamily="2" charset="2"/>
              <a:buChar char="×"/>
            </a:pPr>
            <a:r>
              <a:rPr lang="ar-SY" altLang="sr-Latn-RS" sz="2400" dirty="0">
                <a:latin typeface="Sakkal Majalla" panose="02000000000000000000" pitchFamily="2" charset="-78"/>
                <a:cs typeface="Sakkal Majalla" panose="02000000000000000000" pitchFamily="2" charset="-78"/>
              </a:rPr>
              <a:t>إذا كان أي </a:t>
            </a:r>
            <a:r>
              <a:rPr lang="ar-SY" altLang="sr-Latn-RS" sz="2400" b="1" dirty="0">
                <a:solidFill>
                  <a:srgbClr val="FF0000"/>
                </a:solidFill>
                <a:latin typeface="Sakkal Majalla" panose="02000000000000000000" pitchFamily="2" charset="-78"/>
                <a:cs typeface="Sakkal Majalla" panose="02000000000000000000" pitchFamily="2" charset="-78"/>
              </a:rPr>
              <a:t>مزود خدمة </a:t>
            </a:r>
            <a:r>
              <a:rPr lang="ar-SY" altLang="sr-Latn-RS" sz="2400" dirty="0">
                <a:latin typeface="Sakkal Majalla" panose="02000000000000000000" pitchFamily="2" charset="-78"/>
                <a:cs typeface="Sakkal Majalla" panose="02000000000000000000" pitchFamily="2" charset="-78"/>
              </a:rPr>
              <a:t>أو </a:t>
            </a:r>
            <a:r>
              <a:rPr lang="ar-SY" altLang="sr-Latn-RS" sz="2400" b="1" dirty="0">
                <a:solidFill>
                  <a:srgbClr val="FF0000"/>
                </a:solidFill>
                <a:latin typeface="Sakkal Majalla" panose="02000000000000000000" pitchFamily="2" charset="-78"/>
                <a:cs typeface="Sakkal Majalla" panose="02000000000000000000" pitchFamily="2" charset="-78"/>
              </a:rPr>
              <a:t>شخص آخر </a:t>
            </a:r>
            <a:r>
              <a:rPr lang="ar-SY" altLang="sr-Latn-RS" sz="2400" dirty="0" smtClean="0">
                <a:latin typeface="Sakkal Majalla" panose="02000000000000000000" pitchFamily="2" charset="-78"/>
                <a:cs typeface="Sakkal Majalla" panose="02000000000000000000" pitchFamily="2" charset="-78"/>
              </a:rPr>
              <a:t>مطالَبا </a:t>
            </a:r>
            <a:r>
              <a:rPr lang="ar-SY" altLang="sr-Latn-RS" sz="2400" b="1" dirty="0" smtClean="0">
                <a:solidFill>
                  <a:srgbClr val="FF0000"/>
                </a:solidFill>
                <a:latin typeface="Sakkal Majalla" panose="02000000000000000000" pitchFamily="2" charset="-78"/>
                <a:cs typeface="Sakkal Majalla" panose="02000000000000000000" pitchFamily="2" charset="-78"/>
              </a:rPr>
              <a:t>بتقديم </a:t>
            </a:r>
            <a:r>
              <a:rPr lang="ar-SY" altLang="sr-Latn-RS" sz="2400" b="1" dirty="0">
                <a:solidFill>
                  <a:srgbClr val="FF0000"/>
                </a:solidFill>
                <a:latin typeface="Sakkal Majalla" panose="02000000000000000000" pitchFamily="2" charset="-78"/>
                <a:cs typeface="Sakkal Majalla" panose="02000000000000000000" pitchFamily="2" charset="-78"/>
              </a:rPr>
              <a:t>المساعدة </a:t>
            </a:r>
            <a:r>
              <a:rPr lang="ar-SY" altLang="sr-Latn-RS" sz="2400" dirty="0">
                <a:latin typeface="Sakkal Majalla" panose="02000000000000000000" pitchFamily="2" charset="-78"/>
                <a:cs typeface="Sakkal Majalla" panose="02000000000000000000" pitchFamily="2" charset="-78"/>
              </a:rPr>
              <a:t>في تنفيذ السلطة الإجرائية</a:t>
            </a:r>
          </a:p>
          <a:p>
            <a:pPr lvl="1" algn="just" rtl="1" eaLnBrk="1" hangingPunct="1">
              <a:buFont typeface="Wingdings" panose="05000000000000000000" pitchFamily="2" charset="2"/>
              <a:buChar char="×"/>
            </a:pPr>
            <a:r>
              <a:rPr lang="ar-SY" altLang="sr-Latn-RS" sz="2400" dirty="0">
                <a:latin typeface="Sakkal Majalla" panose="02000000000000000000" pitchFamily="2" charset="-78"/>
                <a:cs typeface="Sakkal Majalla" panose="02000000000000000000" pitchFamily="2" charset="-78"/>
              </a:rPr>
              <a:t>توجيه </a:t>
            </a:r>
            <a:r>
              <a:rPr lang="ar-SY" altLang="sr-Latn-RS" sz="2400" dirty="0" smtClean="0">
                <a:latin typeface="Sakkal Majalla" panose="02000000000000000000" pitchFamily="2" charset="-78"/>
                <a:cs typeface="Sakkal Majalla" panose="02000000000000000000" pitchFamily="2" charset="-78"/>
              </a:rPr>
              <a:t>إلى الأشخاص </a:t>
            </a:r>
            <a:r>
              <a:rPr lang="ar-SY" altLang="sr-Latn-RS" sz="2400" dirty="0">
                <a:latin typeface="Sakkal Majalla" panose="02000000000000000000" pitchFamily="2" charset="-78"/>
                <a:cs typeface="Sakkal Majalla" panose="02000000000000000000" pitchFamily="2" charset="-78"/>
              </a:rPr>
              <a:t>المناسبين </a:t>
            </a:r>
            <a:r>
              <a:rPr lang="ar-SY" altLang="sr-Latn-RS" sz="2400" b="1" dirty="0" smtClean="0">
                <a:solidFill>
                  <a:srgbClr val="FF0000"/>
                </a:solidFill>
                <a:latin typeface="Sakkal Majalla" panose="02000000000000000000" pitchFamily="2" charset="-78"/>
                <a:cs typeface="Sakkal Majalla" panose="02000000000000000000" pitchFamily="2" charset="-78"/>
              </a:rPr>
              <a:t>بتوفير المعلومات </a:t>
            </a:r>
            <a:r>
              <a:rPr lang="ar-SY" altLang="sr-Latn-RS" sz="2400" dirty="0">
                <a:latin typeface="Sakkal Majalla" panose="02000000000000000000" pitchFamily="2" charset="-78"/>
                <a:cs typeface="Sakkal Majalla" panose="02000000000000000000" pitchFamily="2" charset="-78"/>
              </a:rPr>
              <a:t>أو </a:t>
            </a:r>
            <a:r>
              <a:rPr lang="ar-SY" altLang="sr-Latn-RS" sz="2400" b="1" dirty="0">
                <a:solidFill>
                  <a:srgbClr val="FF0000"/>
                </a:solidFill>
                <a:latin typeface="Sakkal Majalla" panose="02000000000000000000" pitchFamily="2" charset="-78"/>
                <a:cs typeface="Sakkal Majalla" panose="02000000000000000000" pitchFamily="2" charset="-78"/>
              </a:rPr>
              <a:t>المرافق</a:t>
            </a:r>
            <a:r>
              <a:rPr lang="ar-SY" altLang="sr-Latn-RS" sz="2400" dirty="0">
                <a:latin typeface="Sakkal Majalla" panose="02000000000000000000" pitchFamily="2" charset="-78"/>
                <a:cs typeface="Sakkal Majalla" panose="02000000000000000000" pitchFamily="2" charset="-78"/>
              </a:rPr>
              <a:t> أو </a:t>
            </a:r>
            <a:r>
              <a:rPr lang="ar-SY" altLang="sr-Latn-RS" sz="2400" b="1" dirty="0">
                <a:solidFill>
                  <a:srgbClr val="FF0000"/>
                </a:solidFill>
                <a:latin typeface="Sakkal Majalla" panose="02000000000000000000" pitchFamily="2" charset="-78"/>
                <a:cs typeface="Sakkal Majalla" panose="02000000000000000000" pitchFamily="2" charset="-78"/>
              </a:rPr>
              <a:t>المساعدة الفنية </a:t>
            </a:r>
            <a:r>
              <a:rPr lang="ar-SY" altLang="sr-Latn-RS" sz="2400" dirty="0" smtClean="0">
                <a:latin typeface="Sakkal Majalla" panose="02000000000000000000" pitchFamily="2" charset="-78"/>
                <a:cs typeface="Sakkal Majalla" panose="02000000000000000000" pitchFamily="2" charset="-78"/>
              </a:rPr>
              <a:t>الضرورية</a:t>
            </a:r>
            <a:endParaRPr lang="ar-SY" altLang="sr-Latn-RS" sz="2400" dirty="0">
              <a:latin typeface="Sakkal Majalla" panose="02000000000000000000" pitchFamily="2" charset="-78"/>
              <a:cs typeface="Sakkal Majalla" panose="02000000000000000000" pitchFamily="2" charset="-78"/>
            </a:endParaRPr>
          </a:p>
          <a:p>
            <a:pPr algn="just" rtl="1" eaLnBrk="1" hangingPunct="1">
              <a:buFont typeface="Wingdings" panose="05000000000000000000" pitchFamily="2" charset="2"/>
              <a:buChar char="×"/>
            </a:pPr>
            <a:r>
              <a:rPr lang="ar-SY" altLang="sr-Latn-RS" sz="2800" dirty="0" smtClean="0">
                <a:latin typeface="Sakkal Majalla" panose="02000000000000000000" pitchFamily="2" charset="-78"/>
                <a:cs typeface="Sakkal Majalla" panose="02000000000000000000" pitchFamily="2" charset="-78"/>
              </a:rPr>
              <a:t>أن يتم </a:t>
            </a:r>
            <a:r>
              <a:rPr lang="ar-SY" altLang="sr-Latn-RS" sz="2800" dirty="0">
                <a:latin typeface="Sakkal Majalla" panose="02000000000000000000" pitchFamily="2" charset="-78"/>
                <a:cs typeface="Sakkal Majalla" panose="02000000000000000000" pitchFamily="2" charset="-78"/>
              </a:rPr>
              <a:t>تقديم المساعدة:</a:t>
            </a:r>
          </a:p>
          <a:p>
            <a:pPr lvl="1" algn="just" rtl="1" eaLnBrk="1" hangingPunct="1">
              <a:buFont typeface="Wingdings" panose="05000000000000000000" pitchFamily="2" charset="2"/>
              <a:buChar char="×"/>
            </a:pPr>
            <a:r>
              <a:rPr lang="ar-SY" altLang="sr-Latn-RS" sz="2400" b="1" dirty="0" smtClean="0">
                <a:solidFill>
                  <a:srgbClr val="FF0000"/>
                </a:solidFill>
                <a:latin typeface="Sakkal Majalla" panose="02000000000000000000" pitchFamily="2" charset="-78"/>
                <a:cs typeface="Sakkal Majalla" panose="02000000000000000000" pitchFamily="2" charset="-78"/>
              </a:rPr>
              <a:t>بطريقة غير تطفلية بشكل </a:t>
            </a:r>
            <a:r>
              <a:rPr lang="ar-SY" altLang="sr-Latn-RS" sz="2400" b="1" dirty="0">
                <a:solidFill>
                  <a:srgbClr val="FF0000"/>
                </a:solidFill>
                <a:latin typeface="Sakkal Majalla" panose="02000000000000000000" pitchFamily="2" charset="-78"/>
                <a:cs typeface="Sakkal Majalla" panose="02000000000000000000" pitchFamily="2" charset="-78"/>
              </a:rPr>
              <a:t>معقول</a:t>
            </a:r>
          </a:p>
          <a:p>
            <a:pPr lvl="1" algn="just" rtl="1" eaLnBrk="1" hangingPunct="1">
              <a:buFont typeface="Wingdings" panose="05000000000000000000" pitchFamily="2" charset="2"/>
              <a:buChar char="×"/>
            </a:pPr>
            <a:r>
              <a:rPr lang="ar-SY" altLang="sr-Latn-RS" sz="2400" b="1" dirty="0" smtClean="0">
                <a:solidFill>
                  <a:srgbClr val="FF0000"/>
                </a:solidFill>
                <a:latin typeface="Sakkal Majalla" panose="02000000000000000000" pitchFamily="2" charset="-78"/>
                <a:cs typeface="Sakkal Majalla" panose="02000000000000000000" pitchFamily="2" charset="-78"/>
              </a:rPr>
              <a:t>بأقل تدخل ممكن </a:t>
            </a:r>
            <a:r>
              <a:rPr lang="ar-SY" altLang="sr-Latn-RS" sz="2400" dirty="0" smtClean="0">
                <a:latin typeface="Sakkal Majalla" panose="02000000000000000000" pitchFamily="2" charset="-78"/>
                <a:cs typeface="Sakkal Majalla" panose="02000000000000000000" pitchFamily="2" charset="-78"/>
              </a:rPr>
              <a:t>في </a:t>
            </a:r>
            <a:r>
              <a:rPr lang="ar-SY" altLang="sr-Latn-RS" sz="2400" dirty="0">
                <a:latin typeface="Sakkal Majalla" panose="02000000000000000000" pitchFamily="2" charset="-78"/>
                <a:cs typeface="Sakkal Majalla" panose="02000000000000000000" pitchFamily="2" charset="-78"/>
              </a:rPr>
              <a:t>الخدمات المقدمة للطرف المتأثر </a:t>
            </a:r>
            <a:r>
              <a:rPr lang="ar-SY" altLang="sr-Latn-RS" sz="2400" dirty="0" smtClean="0">
                <a:latin typeface="Sakkal Majalla" panose="02000000000000000000" pitchFamily="2" charset="-78"/>
                <a:cs typeface="Sakkal Majalla" panose="02000000000000000000" pitchFamily="2" charset="-78"/>
              </a:rPr>
              <a:t>بالتدبير</a:t>
            </a:r>
            <a:endParaRPr lang="ar-SY" altLang="sr-Latn-RS" sz="2400" dirty="0">
              <a:latin typeface="Sakkal Majalla" panose="02000000000000000000" pitchFamily="2" charset="-78"/>
              <a:cs typeface="Sakkal Majalla" panose="02000000000000000000" pitchFamily="2" charset="-78"/>
            </a:endParaRPr>
          </a:p>
        </p:txBody>
      </p:sp>
      <p:sp>
        <p:nvSpPr>
          <p:cNvPr id="123908" name="Slide Number Placeholder 1">
            <a:extLst>
              <a:ext uri="{FF2B5EF4-FFF2-40B4-BE49-F238E27FC236}">
                <a16:creationId xmlns:a16="http://schemas.microsoft.com/office/drawing/2014/main" xmlns=""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xmlns="" id="{DFB5E0E1-CC53-4FE1-9CC0-9713D52F4BC3}"/>
              </a:ext>
            </a:extLst>
          </p:cNvPr>
          <p:cNvSpPr>
            <a:spLocks noGrp="1"/>
          </p:cNvSpPr>
          <p:nvPr>
            <p:ph type="title"/>
          </p:nvPr>
        </p:nvSpPr>
        <p:spPr>
          <a:xfrm>
            <a:off x="350838" y="333375"/>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ممارسة السلطة وتقديم المساعدة</a:t>
            </a:r>
            <a:endParaRPr lang="en-GB" altLang="sr-Latn-RS" b="1" dirty="0"/>
          </a:p>
        </p:txBody>
      </p:sp>
      <p:sp>
        <p:nvSpPr>
          <p:cNvPr id="125955" name="Rectangle 3">
            <a:extLst>
              <a:ext uri="{FF2B5EF4-FFF2-40B4-BE49-F238E27FC236}">
                <a16:creationId xmlns:a16="http://schemas.microsoft.com/office/drawing/2014/main" xmlns="" id="{2EED93C7-051C-455D-AFE0-BF035AA402CD}"/>
              </a:ext>
            </a:extLst>
          </p:cNvPr>
          <p:cNvSpPr txBox="1">
            <a:spLocks/>
          </p:cNvSpPr>
          <p:nvPr/>
        </p:nvSpPr>
        <p:spPr bwMode="auto">
          <a:xfrm>
            <a:off x="587375" y="1476375"/>
            <a:ext cx="7969250"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a:latin typeface="Sakkal Majalla" panose="02000000000000000000" pitchFamily="2" charset="-78"/>
                <a:cs typeface="Sakkal Majalla" panose="02000000000000000000" pitchFamily="2" charset="-78"/>
              </a:rPr>
              <a:t>رئيس </a:t>
            </a:r>
            <a:r>
              <a:rPr lang="ar-SY" altLang="sr-Latn-RS" dirty="0" smtClean="0">
                <a:latin typeface="Sakkal Majalla" panose="02000000000000000000" pitchFamily="2" charset="-78"/>
                <a:cs typeface="Sakkal Majalla" panose="02000000000000000000" pitchFamily="2" charset="-78"/>
              </a:rPr>
              <a:t>خبراء </a:t>
            </a:r>
            <a:r>
              <a:rPr lang="ar-SY" altLang="sr-Latn-RS" dirty="0">
                <a:latin typeface="Sakkal Majalla" panose="02000000000000000000" pitchFamily="2" charset="-78"/>
                <a:cs typeface="Sakkal Majalla" panose="02000000000000000000" pitchFamily="2" charset="-78"/>
              </a:rPr>
              <a:t>الطب </a:t>
            </a:r>
            <a:r>
              <a:rPr lang="ar-SY" altLang="sr-Latn-RS" dirty="0" smtClean="0">
                <a:latin typeface="Sakkal Majalla" panose="02000000000000000000" pitchFamily="2" charset="-78"/>
                <a:cs typeface="Sakkal Majalla" panose="02000000000000000000" pitchFamily="2" charset="-78"/>
              </a:rPr>
              <a:t>الشرعي، </a:t>
            </a:r>
            <a:r>
              <a:rPr lang="ar-SY" altLang="sr-Latn-RS" dirty="0">
                <a:latin typeface="Sakkal Majalla" panose="02000000000000000000" pitchFamily="2" charset="-78"/>
                <a:cs typeface="Sakkal Majalla" panose="02000000000000000000" pitchFamily="2" charset="-78"/>
              </a:rPr>
              <a:t>الشرطة </a:t>
            </a:r>
            <a:r>
              <a:rPr lang="ar-SY" altLang="sr-Latn-RS" dirty="0" smtClean="0">
                <a:latin typeface="Sakkal Majalla" panose="02000000000000000000" pitchFamily="2" charset="-78"/>
                <a:cs typeface="Sakkal Majalla" panose="02000000000000000000" pitchFamily="2" charset="-78"/>
              </a:rPr>
              <a:t>الفيدرالية في 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نائب خبير الطب </a:t>
            </a:r>
            <a:r>
              <a:rPr lang="ar-SY" altLang="sr-Latn-RS" dirty="0" smtClean="0">
                <a:latin typeface="Sakkal Majalla" panose="02000000000000000000" pitchFamily="2" charset="-78"/>
                <a:cs typeface="Sakkal Majalla" panose="02000000000000000000" pitchFamily="2" charset="-78"/>
              </a:rPr>
              <a:t>الشرعي، </a:t>
            </a:r>
            <a:r>
              <a:rPr lang="ar-SY" altLang="sr-Latn-RS" dirty="0">
                <a:latin typeface="Sakkal Majalla" panose="02000000000000000000" pitchFamily="2" charset="-78"/>
                <a:cs typeface="Sakkal Majalla" panose="02000000000000000000" pitchFamily="2" charset="-78"/>
              </a:rPr>
              <a:t>الشرطة الاتحادية في </a:t>
            </a:r>
            <a:r>
              <a:rPr lang="ar-SY" altLang="sr-Latn-RS" dirty="0" smtClean="0">
                <a:latin typeface="Sakkal Majalla" panose="02000000000000000000" pitchFamily="2" charset="-78"/>
                <a:cs typeface="Sakkal Majalla" panose="02000000000000000000" pitchFamily="2" charset="-78"/>
              </a:rPr>
              <a:t>أوستلاندا</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كبير </a:t>
            </a:r>
            <a:r>
              <a:rPr lang="ar-SY" altLang="sr-Latn-RS" dirty="0" smtClean="0">
                <a:latin typeface="Sakkal Majalla" panose="02000000000000000000" pitchFamily="2" charset="-78"/>
                <a:cs typeface="Sakkal Majalla" panose="02000000000000000000" pitchFamily="2" charset="-78"/>
              </a:rPr>
              <a:t>المفتشين، </a:t>
            </a:r>
            <a:r>
              <a:rPr lang="ar-SY" altLang="sr-Latn-RS" dirty="0">
                <a:latin typeface="Sakkal Majalla" panose="02000000000000000000" pitchFamily="2" charset="-78"/>
                <a:cs typeface="Sakkal Majalla" panose="02000000000000000000" pitchFamily="2" charset="-78"/>
              </a:rPr>
              <a:t>الشرطة الفيدرالية في </a:t>
            </a:r>
            <a:r>
              <a:rPr lang="ar-SY" altLang="sr-Latn-RS" dirty="0" smtClean="0">
                <a:latin typeface="Sakkal Majalla" panose="02000000000000000000" pitchFamily="2" charset="-78"/>
                <a:cs typeface="Sakkal Majalla" panose="02000000000000000000" pitchFamily="2" charset="-78"/>
              </a:rPr>
              <a:t>أتلانتيس (المصادرة بموجب </a:t>
            </a:r>
            <a:r>
              <a:rPr lang="ar-SY" altLang="sr-Latn-RS" dirty="0">
                <a:latin typeface="Sakkal Majalla" panose="02000000000000000000" pitchFamily="2" charset="-78"/>
                <a:cs typeface="Sakkal Majalla" panose="02000000000000000000" pitchFamily="2" charset="-78"/>
              </a:rPr>
              <a:t>طلب </a:t>
            </a:r>
            <a:r>
              <a:rPr lang="ar-SY" altLang="sr-Latn-RS" dirty="0" smtClean="0">
                <a:latin typeface="Sakkal Majalla" panose="02000000000000000000" pitchFamily="2" charset="-78"/>
                <a:cs typeface="Sakkal Majalla" panose="02000000000000000000" pitchFamily="2" charset="-78"/>
              </a:rPr>
              <a:t>بالمساعدة القانونية المتبادلة الوارد من أتلانتيس)</a:t>
            </a:r>
          </a:p>
          <a:p>
            <a:pPr marL="0" indent="0" algn="just" rtl="1" eaLnBrk="1" hangingPunct="1">
              <a:buNone/>
            </a:pPr>
            <a:endParaRPr lang="ar-SY"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a:latin typeface="Sakkal Majalla" panose="02000000000000000000" pitchFamily="2" charset="-78"/>
                <a:cs typeface="Sakkal Majalla" panose="02000000000000000000" pitchFamily="2" charset="-78"/>
              </a:rPr>
              <a:t>كبير المسؤولين الفنيين في </a:t>
            </a:r>
            <a:r>
              <a:rPr lang="ar-SY" altLang="sr-Latn-RS" dirty="0" smtClean="0">
                <a:latin typeface="Sakkal Majalla" panose="02000000000000000000" pitchFamily="2" charset="-78"/>
                <a:cs typeface="Sakkal Majalla" panose="02000000000000000000" pitchFamily="2" charset="-78"/>
              </a:rPr>
              <a:t>«</a:t>
            </a:r>
            <a:r>
              <a:rPr lang="ar-SY" altLang="sr-Latn-RS" dirty="0" err="1" smtClean="0">
                <a:latin typeface="Sakkal Majalla" panose="02000000000000000000" pitchFamily="2" charset="-78"/>
                <a:cs typeface="Sakkal Majalla" panose="02000000000000000000" pitchFamily="2" charset="-78"/>
              </a:rPr>
              <a:t>دوكلاندس</a:t>
            </a:r>
            <a:r>
              <a:rPr lang="ar-SY" altLang="sr-Latn-RS" dirty="0" smtClean="0">
                <a:latin typeface="Sakkal Majalla" panose="02000000000000000000" pitchFamily="2" charset="-78"/>
                <a:cs typeface="Sakkal Majalla" panose="02000000000000000000" pitchFamily="2" charset="-78"/>
              </a:rPr>
              <a:t> </a:t>
            </a:r>
            <a:r>
              <a:rPr lang="ar-SY" altLang="sr-Latn-RS" dirty="0" err="1" smtClean="0">
                <a:latin typeface="Sakkal Majalla" panose="02000000000000000000" pitchFamily="2" charset="-78"/>
                <a:cs typeface="Sakkal Majalla" panose="02000000000000000000" pitchFamily="2" charset="-78"/>
              </a:rPr>
              <a:t>سيكيوريتيز</a:t>
            </a:r>
            <a:r>
              <a:rPr lang="ar-SY" altLang="sr-Latn-RS" dirty="0" smtClean="0">
                <a:latin typeface="Sakkal Majalla" panose="02000000000000000000" pitchFamily="2" charset="-78"/>
                <a:cs typeface="Sakkal Majalla" panose="02000000000000000000" pitchFamily="2" charset="-78"/>
              </a:rPr>
              <a:t>» -</a:t>
            </a:r>
            <a:r>
              <a:rPr lang="ar-SY" altLang="sr-Latn-RS" dirty="0">
                <a:latin typeface="Sakkal Majalla" panose="02000000000000000000" pitchFamily="2" charset="-78"/>
                <a:cs typeface="Sakkal Majalla" panose="02000000000000000000" pitchFamily="2" charset="-78"/>
              </a:rPr>
              <a:t> </a:t>
            </a:r>
            <a:r>
              <a:rPr lang="ar-SY" altLang="sr-Latn-RS" dirty="0" smtClean="0">
                <a:latin typeface="Sakkal Majalla" panose="02000000000000000000" pitchFamily="2" charset="-78"/>
                <a:cs typeface="Sakkal Majalla" panose="02000000000000000000" pitchFamily="2" charset="-78"/>
              </a:rPr>
              <a:t>بنك نورلاندا، </a:t>
            </a:r>
            <a:r>
              <a:rPr lang="ar-SY" altLang="sr-Latn-RS" dirty="0">
                <a:latin typeface="Sakkal Majalla" panose="02000000000000000000" pitchFamily="2" charset="-78"/>
                <a:cs typeface="Sakkal Majalla" panose="02000000000000000000" pitchFamily="2" charset="-78"/>
              </a:rPr>
              <a:t>فرع </a:t>
            </a:r>
            <a:r>
              <a:rPr lang="ar-SY" altLang="sr-Latn-RS" dirty="0" smtClean="0">
                <a:latin typeface="Sakkal Majalla" panose="02000000000000000000" pitchFamily="2" charset="-78"/>
                <a:cs typeface="Sakkal Majalla" panose="02000000000000000000" pitchFamily="2" charset="-78"/>
              </a:rPr>
              <a:t>أوستلاندا</a:t>
            </a:r>
            <a:endParaRPr lang="ar-SY" altLang="sr-Latn-RS" dirty="0">
              <a:latin typeface="Sakkal Majalla" panose="02000000000000000000" pitchFamily="2" charset="-78"/>
              <a:cs typeface="Sakkal Majalla" panose="02000000000000000000" pitchFamily="2" charset="-78"/>
            </a:endParaRPr>
          </a:p>
        </p:txBody>
      </p:sp>
      <p:sp>
        <p:nvSpPr>
          <p:cNvPr id="125956" name="Slide Number Placeholder 1">
            <a:extLst>
              <a:ext uri="{FF2B5EF4-FFF2-40B4-BE49-F238E27FC236}">
                <a16:creationId xmlns:a16="http://schemas.microsoft.com/office/drawing/2014/main" xmlns=""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xmlns="" id="{93B34094-CCAB-4908-880D-991F5AA0C64A}"/>
              </a:ext>
            </a:extLst>
          </p:cNvPr>
          <p:cNvSpPr>
            <a:spLocks noGrp="1"/>
          </p:cNvSpPr>
          <p:nvPr>
            <p:ph type="title"/>
          </p:nvPr>
        </p:nvSpPr>
        <p:spPr>
          <a:xfrm>
            <a:off x="457200" y="168275"/>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الترخيص المؤقت</a:t>
            </a:r>
            <a:endParaRPr lang="en-GB" altLang="sr-Latn-RS" sz="5400" b="1" dirty="0">
              <a:latin typeface="Sakkal Majalla" panose="02000000000000000000" pitchFamily="2" charset="-78"/>
              <a:cs typeface="Sakkal Majalla" panose="02000000000000000000" pitchFamily="2" charset="-78"/>
            </a:endParaRPr>
          </a:p>
        </p:txBody>
      </p:sp>
      <p:sp>
        <p:nvSpPr>
          <p:cNvPr id="128003" name="Rectangle 3">
            <a:extLst>
              <a:ext uri="{FF2B5EF4-FFF2-40B4-BE49-F238E27FC236}">
                <a16:creationId xmlns:a16="http://schemas.microsoft.com/office/drawing/2014/main" xmlns=""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3000" dirty="0">
                <a:latin typeface="Sakkal Majalla" panose="02000000000000000000" pitchFamily="2" charset="-78"/>
                <a:cs typeface="Sakkal Majalla" panose="02000000000000000000" pitchFamily="2" charset="-78"/>
              </a:rPr>
              <a:t>في </a:t>
            </a:r>
            <a:r>
              <a:rPr lang="ar-SY" altLang="sr-Latn-RS" sz="3000" b="1" dirty="0">
                <a:solidFill>
                  <a:srgbClr val="FF0000"/>
                </a:solidFill>
                <a:latin typeface="Sakkal Majalla" panose="02000000000000000000" pitchFamily="2" charset="-78"/>
                <a:cs typeface="Sakkal Majalla" panose="02000000000000000000" pitchFamily="2" charset="-78"/>
              </a:rPr>
              <a:t>الحالات </a:t>
            </a:r>
            <a:r>
              <a:rPr lang="ar-SY" altLang="sr-Latn-RS" sz="3000" b="1" dirty="0" smtClean="0">
                <a:solidFill>
                  <a:srgbClr val="FF0000"/>
                </a:solidFill>
                <a:latin typeface="Sakkal Majalla" panose="02000000000000000000" pitchFamily="2" charset="-78"/>
                <a:cs typeface="Sakkal Majalla" panose="02000000000000000000" pitchFamily="2" charset="-78"/>
              </a:rPr>
              <a:t>العاجلة</a:t>
            </a:r>
            <a:r>
              <a:rPr lang="ar-SY" altLang="sr-Latn-RS" sz="3000" dirty="0" smtClean="0">
                <a:latin typeface="Sakkal Majalla" panose="02000000000000000000" pitchFamily="2" charset="-78"/>
                <a:cs typeface="Sakkal Majalla" panose="02000000000000000000" pitchFamily="2" charset="-78"/>
              </a:rPr>
              <a:t>، إذا كانت معلومات إضافية مطلوبة، يمكن أن يكون </a:t>
            </a:r>
            <a:r>
              <a:rPr lang="ar-SY" altLang="sr-Latn-RS" sz="3000" b="1" dirty="0" smtClean="0">
                <a:solidFill>
                  <a:srgbClr val="FF0000"/>
                </a:solidFill>
                <a:latin typeface="Sakkal Majalla" panose="02000000000000000000" pitchFamily="2" charset="-78"/>
                <a:cs typeface="Sakkal Majalla" panose="02000000000000000000" pitchFamily="2" charset="-78"/>
              </a:rPr>
              <a:t>الترخيص مؤقتًا</a:t>
            </a:r>
          </a:p>
          <a:p>
            <a:pPr marL="0" indent="0" algn="just" rtl="1" eaLnBrk="1" hangingPunct="1">
              <a:buNone/>
            </a:pPr>
            <a:endParaRPr lang="ar-SY" altLang="sr-Latn-RS" sz="3000" b="1" dirty="0">
              <a:solidFill>
                <a:srgbClr val="FF0000"/>
              </a:solidFill>
              <a:latin typeface="Sakkal Majalla" panose="02000000000000000000" pitchFamily="2" charset="-78"/>
              <a:cs typeface="Sakkal Majalla" panose="02000000000000000000" pitchFamily="2" charset="-78"/>
            </a:endParaRPr>
          </a:p>
          <a:p>
            <a:pPr algn="just" rtl="1" eaLnBrk="1" hangingPunct="1"/>
            <a:r>
              <a:rPr lang="ar-SY" altLang="sr-Latn-RS" sz="3000" dirty="0">
                <a:latin typeface="Sakkal Majalla" panose="02000000000000000000" pitchFamily="2" charset="-78"/>
                <a:cs typeface="Sakkal Majalla" panose="02000000000000000000" pitchFamily="2" charset="-78"/>
              </a:rPr>
              <a:t>يمكن ممارسة السلطة الإجرائية </a:t>
            </a:r>
            <a:r>
              <a:rPr lang="ar-SY" altLang="sr-Latn-RS" sz="3000" dirty="0" smtClean="0">
                <a:latin typeface="Sakkal Majalla" panose="02000000000000000000" pitchFamily="2" charset="-78"/>
                <a:cs typeface="Sakkal Majalla" panose="02000000000000000000" pitchFamily="2" charset="-78"/>
              </a:rPr>
              <a:t>لكن سيُطلب </a:t>
            </a:r>
            <a:r>
              <a:rPr lang="ar-SY" altLang="sr-Latn-RS" sz="3000" dirty="0">
                <a:latin typeface="Sakkal Majalla" panose="02000000000000000000" pitchFamily="2" charset="-78"/>
                <a:cs typeface="Sakkal Majalla" panose="02000000000000000000" pitchFamily="2" charset="-78"/>
              </a:rPr>
              <a:t>من مقدم الطلب </a:t>
            </a:r>
            <a:r>
              <a:rPr lang="ar-SY" altLang="sr-Latn-RS" sz="3000" b="1" dirty="0">
                <a:solidFill>
                  <a:srgbClr val="FF0000"/>
                </a:solidFill>
                <a:latin typeface="Sakkal Majalla" panose="02000000000000000000" pitchFamily="2" charset="-78"/>
                <a:cs typeface="Sakkal Majalla" panose="02000000000000000000" pitchFamily="2" charset="-78"/>
              </a:rPr>
              <a:t>تقديم </a:t>
            </a:r>
            <a:r>
              <a:rPr lang="ar-SY" altLang="sr-Latn-RS" sz="3000" b="1" dirty="0" smtClean="0">
                <a:solidFill>
                  <a:srgbClr val="FF0000"/>
                </a:solidFill>
                <a:latin typeface="Sakkal Majalla" panose="02000000000000000000" pitchFamily="2" charset="-78"/>
                <a:cs typeface="Sakkal Majalla" panose="02000000000000000000" pitchFamily="2" charset="-78"/>
              </a:rPr>
              <a:t>معلومات إضافية </a:t>
            </a:r>
            <a:r>
              <a:rPr lang="ar-SY" altLang="sr-Latn-RS" sz="3000" dirty="0" smtClean="0">
                <a:latin typeface="Sakkal Majalla" panose="02000000000000000000" pitchFamily="2" charset="-78"/>
                <a:cs typeface="Sakkal Majalla" panose="02000000000000000000" pitchFamily="2" charset="-78"/>
              </a:rPr>
              <a:t>قد </a:t>
            </a:r>
            <a:r>
              <a:rPr lang="ar-SY" altLang="sr-Latn-RS" sz="3000" dirty="0">
                <a:latin typeface="Sakkal Majalla" panose="02000000000000000000" pitchFamily="2" charset="-78"/>
                <a:cs typeface="Sakkal Majalla" panose="02000000000000000000" pitchFamily="2" charset="-78"/>
              </a:rPr>
              <a:t>لا تكون متاحة في المرحلة </a:t>
            </a:r>
            <a:r>
              <a:rPr lang="ar-SY" altLang="sr-Latn-RS" sz="3000" dirty="0" smtClean="0">
                <a:latin typeface="Sakkal Majalla" panose="02000000000000000000" pitchFamily="2" charset="-78"/>
                <a:cs typeface="Sakkal Majalla" panose="02000000000000000000" pitchFamily="2" charset="-78"/>
              </a:rPr>
              <a:t>الأولية</a:t>
            </a:r>
          </a:p>
          <a:p>
            <a:pPr marL="0" indent="0" algn="just" rtl="1" eaLnBrk="1" hangingPunct="1">
              <a:buNone/>
            </a:pPr>
            <a:endParaRPr lang="ar-SY" altLang="sr-Latn-RS" sz="3000" dirty="0">
              <a:latin typeface="Sakkal Majalla" panose="02000000000000000000" pitchFamily="2" charset="-78"/>
              <a:cs typeface="Sakkal Majalla" panose="02000000000000000000" pitchFamily="2" charset="-78"/>
            </a:endParaRPr>
          </a:p>
          <a:p>
            <a:pPr algn="just" rtl="1" eaLnBrk="1" hangingPunct="1"/>
            <a:r>
              <a:rPr lang="ar-SY" altLang="sr-Latn-RS" sz="3000" dirty="0" smtClean="0">
                <a:latin typeface="Sakkal Majalla" panose="02000000000000000000" pitchFamily="2" charset="-78"/>
                <a:cs typeface="Sakkal Majalla" panose="02000000000000000000" pitchFamily="2" charset="-78"/>
              </a:rPr>
              <a:t>يجب تقديم </a:t>
            </a:r>
            <a:r>
              <a:rPr lang="ar-SY" altLang="sr-Latn-RS" sz="3000" dirty="0">
                <a:latin typeface="Sakkal Majalla" panose="02000000000000000000" pitchFamily="2" charset="-78"/>
                <a:cs typeface="Sakkal Majalla" panose="02000000000000000000" pitchFamily="2" charset="-78"/>
              </a:rPr>
              <a:t>هذه المعلومات الإضافية </a:t>
            </a:r>
            <a:r>
              <a:rPr lang="ar-SY" altLang="sr-Latn-RS" sz="3000" dirty="0" smtClean="0">
                <a:latin typeface="Sakkal Majalla" panose="02000000000000000000" pitchFamily="2" charset="-78"/>
                <a:cs typeface="Sakkal Majalla" panose="02000000000000000000" pitchFamily="2" charset="-78"/>
              </a:rPr>
              <a:t>بغية </a:t>
            </a:r>
            <a:r>
              <a:rPr lang="ar-SY" altLang="sr-Latn-RS" sz="3000" b="1" dirty="0" smtClean="0">
                <a:solidFill>
                  <a:srgbClr val="FF0000"/>
                </a:solidFill>
                <a:latin typeface="Sakkal Majalla" panose="02000000000000000000" pitchFamily="2" charset="-78"/>
                <a:cs typeface="Sakkal Majalla" panose="02000000000000000000" pitchFamily="2" charset="-78"/>
              </a:rPr>
              <a:t>متابعة</a:t>
            </a:r>
            <a:r>
              <a:rPr lang="ar-SY" altLang="sr-Latn-RS" sz="3000" dirty="0" smtClean="0">
                <a:latin typeface="Sakkal Majalla" panose="02000000000000000000" pitchFamily="2" charset="-78"/>
                <a:cs typeface="Sakkal Majalla" panose="02000000000000000000" pitchFamily="2" charset="-78"/>
              </a:rPr>
              <a:t> الترخيص المؤقت</a:t>
            </a:r>
            <a:endParaRPr lang="en-GB" altLang="sr-Latn-RS" sz="3000" dirty="0">
              <a:latin typeface="Sakkal Majalla" panose="02000000000000000000" pitchFamily="2" charset="-78"/>
              <a:cs typeface="Sakkal Majalla" panose="02000000000000000000" pitchFamily="2" charset="-78"/>
            </a:endParaRPr>
          </a:p>
        </p:txBody>
      </p:sp>
      <p:sp>
        <p:nvSpPr>
          <p:cNvPr id="128004" name="Slide Number Placeholder 1">
            <a:extLst>
              <a:ext uri="{FF2B5EF4-FFF2-40B4-BE49-F238E27FC236}">
                <a16:creationId xmlns:a16="http://schemas.microsoft.com/office/drawing/2014/main" xmlns=""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62</a:t>
            </a:fld>
            <a:endParaRPr lang="en-US" altLang="en-US"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xmlns="" id="{23DC2D32-EF52-416F-A9C0-E51872138C79}"/>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إجراءات شكلية أخرى</a:t>
            </a:r>
            <a:endParaRPr lang="en-GB" altLang="sr-Latn-RS" b="1" dirty="0"/>
          </a:p>
        </p:txBody>
      </p:sp>
      <p:sp>
        <p:nvSpPr>
          <p:cNvPr id="130051" name="Rectangle 3">
            <a:extLst>
              <a:ext uri="{FF2B5EF4-FFF2-40B4-BE49-F238E27FC236}">
                <a16:creationId xmlns:a16="http://schemas.microsoft.com/office/drawing/2014/main" xmlns="" id="{F3CF762E-71DC-4C0B-91FE-0BA3E3EAA8DB}"/>
              </a:ext>
            </a:extLst>
          </p:cNvPr>
          <p:cNvSpPr txBox="1">
            <a:spLocks/>
          </p:cNvSpPr>
          <p:nvPr/>
        </p:nvSpPr>
        <p:spPr bwMode="auto">
          <a:xfrm>
            <a:off x="457200" y="1484313"/>
            <a:ext cx="82296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يمكن أن تتوفر الولايات القضائية على إجراءات شكلية أخرى:</a:t>
            </a:r>
          </a:p>
          <a:p>
            <a:pPr algn="just" rtl="1" eaLnBrk="1" hangingPunct="1"/>
            <a:r>
              <a:rPr lang="ar-SY" altLang="sr-Latn-RS" dirty="0" smtClean="0">
                <a:latin typeface="Sakkal Majalla" panose="02000000000000000000" pitchFamily="2" charset="-78"/>
                <a:cs typeface="Sakkal Majalla" panose="02000000000000000000" pitchFamily="2" charset="-78"/>
              </a:rPr>
              <a:t>في الولايات القضائية التي تطالب بأوامر كتابية، يمكن أن تتضمن الإجراءات الشكلية ما يلي:</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يمكن أن يكون الأمر </a:t>
            </a:r>
            <a:r>
              <a:rPr lang="ar-SY" altLang="sr-Latn-RS" sz="3200" b="1" dirty="0" smtClean="0">
                <a:solidFill>
                  <a:srgbClr val="FF0000"/>
                </a:solidFill>
                <a:latin typeface="Sakkal Majalla" panose="02000000000000000000" pitchFamily="2" charset="-78"/>
                <a:cs typeface="Sakkal Majalla" panose="02000000000000000000" pitchFamily="2" charset="-78"/>
              </a:rPr>
              <a:t>موقعا</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يمكن وضع </a:t>
            </a:r>
            <a:r>
              <a:rPr lang="ar-SY" altLang="sr-Latn-RS" sz="3200" b="1" dirty="0" smtClean="0">
                <a:solidFill>
                  <a:srgbClr val="FF0000"/>
                </a:solidFill>
                <a:latin typeface="Sakkal Majalla" panose="02000000000000000000" pitchFamily="2" charset="-78"/>
                <a:cs typeface="Sakkal Majalla" panose="02000000000000000000" pitchFamily="2" charset="-78"/>
              </a:rPr>
              <a:t>التاريخ والتوقيت</a:t>
            </a:r>
            <a:r>
              <a:rPr lang="ar-SY" altLang="sr-Latn-RS" sz="3200" dirty="0" smtClean="0">
                <a:latin typeface="Sakkal Majalla" panose="02000000000000000000" pitchFamily="2" charset="-78"/>
                <a:cs typeface="Sakkal Majalla" panose="02000000000000000000" pitchFamily="2" charset="-78"/>
              </a:rPr>
              <a:t> على الأمر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يمكن أن يحدد الأمر ما إذا كان ينبغي أن يكون </a:t>
            </a:r>
            <a:r>
              <a:rPr lang="ar-SY" altLang="sr-Latn-RS" sz="3200" b="1" dirty="0" smtClean="0">
                <a:solidFill>
                  <a:srgbClr val="FF0000"/>
                </a:solidFill>
                <a:latin typeface="Sakkal Majalla" panose="02000000000000000000" pitchFamily="2" charset="-78"/>
                <a:cs typeface="Sakkal Majalla" panose="02000000000000000000" pitchFamily="2" charset="-78"/>
              </a:rPr>
              <a:t>متاحا للعموم</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يمكن أن يحدد الأمر </a:t>
            </a:r>
            <a:r>
              <a:rPr lang="ar-SY" altLang="sr-Latn-RS" sz="3200" b="1" dirty="0" smtClean="0">
                <a:solidFill>
                  <a:srgbClr val="FF0000"/>
                </a:solidFill>
                <a:latin typeface="Sakkal Majalla" panose="02000000000000000000" pitchFamily="2" charset="-78"/>
                <a:cs typeface="Sakkal Majalla" panose="02000000000000000000" pitchFamily="2" charset="-78"/>
              </a:rPr>
              <a:t>الرقم المرجعي</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يمكن أن يشير الأمر إن كان </a:t>
            </a:r>
            <a:r>
              <a:rPr lang="ar-SY" altLang="sr-Latn-RS" sz="3200" b="1" dirty="0" smtClean="0">
                <a:solidFill>
                  <a:srgbClr val="FF0000"/>
                </a:solidFill>
                <a:latin typeface="Sakkal Majalla" panose="02000000000000000000" pitchFamily="2" charset="-78"/>
                <a:cs typeface="Sakkal Majalla" panose="02000000000000000000" pitchFamily="2" charset="-78"/>
              </a:rPr>
              <a:t>الطلب يقدم لأول مرة </a:t>
            </a:r>
            <a:r>
              <a:rPr lang="ar-SY" altLang="sr-Latn-RS" sz="3200" dirty="0" smtClean="0">
                <a:latin typeface="Sakkal Majalla" panose="02000000000000000000" pitchFamily="2" charset="-78"/>
                <a:cs typeface="Sakkal Majalla" panose="02000000000000000000" pitchFamily="2" charset="-78"/>
              </a:rPr>
              <a:t>أم أنه </a:t>
            </a:r>
            <a:r>
              <a:rPr lang="ar-SY" altLang="sr-Latn-RS" sz="3200" b="1" dirty="0" smtClean="0">
                <a:solidFill>
                  <a:srgbClr val="FF0000"/>
                </a:solidFill>
                <a:latin typeface="Sakkal Majalla" panose="02000000000000000000" pitchFamily="2" charset="-78"/>
                <a:cs typeface="Sakkal Majalla" panose="02000000000000000000" pitchFamily="2" charset="-78"/>
              </a:rPr>
              <a:t>تجديد</a:t>
            </a:r>
          </a:p>
        </p:txBody>
      </p:sp>
      <p:sp>
        <p:nvSpPr>
          <p:cNvPr id="130052" name="Slide Number Placeholder 1">
            <a:extLst>
              <a:ext uri="{FF2B5EF4-FFF2-40B4-BE49-F238E27FC236}">
                <a16:creationId xmlns:a16="http://schemas.microsoft.com/office/drawing/2014/main" xmlns="" id="{FBDA87E3-C13D-47B5-8113-90808D6EC9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A0F718EC-838E-4A68-B8A9-34AD2A16B64C}"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xmlns="" id="{906B92FA-4D3F-4AFE-B72B-B1BEAF7D50C1}"/>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الإتاحة</a:t>
            </a:r>
            <a:endParaRPr lang="en-GB" altLang="sr-Latn-RS" sz="5400" b="1" dirty="0">
              <a:latin typeface="Sakkal Majalla" panose="02000000000000000000" pitchFamily="2" charset="-78"/>
              <a:cs typeface="Sakkal Majalla" panose="02000000000000000000" pitchFamily="2" charset="-78"/>
            </a:endParaRPr>
          </a:p>
        </p:txBody>
      </p:sp>
      <p:sp>
        <p:nvSpPr>
          <p:cNvPr id="132099" name="Rectangle 3">
            <a:extLst>
              <a:ext uri="{FF2B5EF4-FFF2-40B4-BE49-F238E27FC236}">
                <a16:creationId xmlns:a16="http://schemas.microsoft.com/office/drawing/2014/main" xmlns="" id="{FA280619-5A86-46CE-B2DF-836433EB893B}"/>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يمكن أن يكون الترخيص عاما أو خاصا</a:t>
            </a: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ينبغي أن يحدد الترخيص ما ذا كان من الممكن نشر الترخيص أو تقييد إتاحته</a:t>
            </a:r>
            <a:endParaRPr lang="en-GB" altLang="sr-Latn-RS" dirty="0">
              <a:latin typeface="Sakkal Majalla" panose="02000000000000000000" pitchFamily="2" charset="-78"/>
              <a:cs typeface="Sakkal Majalla" panose="02000000000000000000" pitchFamily="2" charset="-78"/>
            </a:endParaRPr>
          </a:p>
          <a:p>
            <a:pPr algn="just" rtl="1" eaLnBrk="1" hangingPunct="1"/>
            <a:endParaRPr lang="ar-SY" altLang="sr-Latn-RS" dirty="0" smtClean="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في حال الأوامر الكتابية، ينبغي تقديم نسخة من الأمر، عند الاقتضاء، إلى موضوع الطلب.</a:t>
            </a:r>
            <a:endParaRPr lang="en-GB" altLang="sr-Latn-RS" dirty="0">
              <a:latin typeface="Sakkal Majalla" panose="02000000000000000000" pitchFamily="2" charset="-78"/>
              <a:cs typeface="Sakkal Majalla" panose="02000000000000000000" pitchFamily="2" charset="-78"/>
            </a:endParaRPr>
          </a:p>
          <a:p>
            <a:pPr marL="0" indent="0" algn="just" rtl="1" eaLnBrk="1" hangingPunct="1">
              <a:buNone/>
            </a:pPr>
            <a:endParaRPr lang="en-GB" altLang="sr-Latn-RS" dirty="0">
              <a:latin typeface="Sakkal Majalla" panose="02000000000000000000" pitchFamily="2" charset="-78"/>
              <a:cs typeface="Sakkal Majalla" panose="02000000000000000000" pitchFamily="2" charset="-78"/>
            </a:endParaRPr>
          </a:p>
        </p:txBody>
      </p:sp>
      <p:pic>
        <p:nvPicPr>
          <p:cNvPr id="132100" name="Picture 7" descr="Judge's Gavel Design">
            <a:extLst>
              <a:ext uri="{FF2B5EF4-FFF2-40B4-BE49-F238E27FC236}">
                <a16:creationId xmlns:a16="http://schemas.microsoft.com/office/drawing/2014/main" xmlns="" id="{DBF71C3A-0EFC-49AE-9146-4F9C435F49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527675"/>
            <a:ext cx="2590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1" name="Picture 13" descr="Image result for locked treasure chest clipart">
            <a:extLst>
              <a:ext uri="{FF2B5EF4-FFF2-40B4-BE49-F238E27FC236}">
                <a16:creationId xmlns:a16="http://schemas.microsoft.com/office/drawing/2014/main" xmlns="" id="{4482152E-D808-4AA4-8A10-9649E3783E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4152" y="5527675"/>
            <a:ext cx="12827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2" name="Slide Number Placeholder 1">
            <a:extLst>
              <a:ext uri="{FF2B5EF4-FFF2-40B4-BE49-F238E27FC236}">
                <a16:creationId xmlns:a16="http://schemas.microsoft.com/office/drawing/2014/main" xmlns="" id="{9DF08BC1-F27C-4847-8A0D-4B5DFF46536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A2ACF76-F4A2-4C6A-A5D2-058FD3FBDECD}"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xmlns=""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5400" b="1" dirty="0">
              <a:latin typeface="Sakkal Majalla" panose="02000000000000000000" pitchFamily="2" charset="-78"/>
              <a:cs typeface="Sakkal Majalla" panose="02000000000000000000" pitchFamily="2" charset="-78"/>
            </a:endParaRPr>
          </a:p>
          <a:p>
            <a:pPr algn="ctr" eaLnBrk="1" hangingPunct="1">
              <a:buFont typeface="Arial" panose="020B0604020202020204" pitchFamily="34" charset="0"/>
              <a:buNone/>
            </a:pPr>
            <a:endParaRPr lang="en-GB" altLang="sr-Latn-RS" sz="5400" b="1" dirty="0">
              <a:latin typeface="Sakkal Majalla" panose="02000000000000000000" pitchFamily="2" charset="-78"/>
              <a:cs typeface="Sakkal Majalla" panose="02000000000000000000" pitchFamily="2" charset="-78"/>
            </a:endParaRPr>
          </a:p>
          <a:p>
            <a:pPr algn="ctr" rtl="1" eaLnBrk="1" hangingPunct="1">
              <a:buFont typeface="Arial" panose="020B0604020202020204" pitchFamily="34" charset="0"/>
              <a:buNone/>
            </a:pPr>
            <a:r>
              <a:rPr lang="ar-SY" altLang="sr-Latn-RS" sz="5400" b="1" dirty="0" smtClean="0">
                <a:latin typeface="Sakkal Majalla" panose="02000000000000000000" pitchFamily="2" charset="-78"/>
                <a:cs typeface="Sakkal Majalla" panose="02000000000000000000" pitchFamily="2" charset="-78"/>
              </a:rPr>
              <a:t>إدراج ضمانات في التراخيص</a:t>
            </a:r>
          </a:p>
        </p:txBody>
      </p:sp>
      <p:sp>
        <p:nvSpPr>
          <p:cNvPr id="134147" name="Slide Number Placeholder 1">
            <a:extLst>
              <a:ext uri="{FF2B5EF4-FFF2-40B4-BE49-F238E27FC236}">
                <a16:creationId xmlns:a16="http://schemas.microsoft.com/office/drawing/2014/main" xmlns=""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65</a:t>
            </a:fld>
            <a:endParaRPr lang="en-US" altLang="fr-FR"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xmlns="" id="{32B4B999-D8D4-4A0D-8A95-EE44F26AEFBC}"/>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التناسب</a:t>
            </a:r>
            <a:endParaRPr lang="en-GB" altLang="sr-Latn-RS" sz="5400" b="1" dirty="0">
              <a:latin typeface="Sakkal Majalla" panose="02000000000000000000" pitchFamily="2" charset="-78"/>
              <a:cs typeface="Sakkal Majalla" panose="02000000000000000000" pitchFamily="2" charset="-78"/>
            </a:endParaRPr>
          </a:p>
        </p:txBody>
      </p:sp>
      <p:sp>
        <p:nvSpPr>
          <p:cNvPr id="136195" name="Rectangle 3">
            <a:extLst>
              <a:ext uri="{FF2B5EF4-FFF2-40B4-BE49-F238E27FC236}">
                <a16:creationId xmlns:a16="http://schemas.microsoft.com/office/drawing/2014/main" xmlns=""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xmlns=""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التأكد </a:t>
            </a:r>
            <a:r>
              <a:rPr lang="ar-SY" altLang="sr-Latn-RS" dirty="0">
                <a:latin typeface="Sakkal Majalla" panose="02000000000000000000" pitchFamily="2" charset="-78"/>
                <a:cs typeface="Sakkal Majalla" panose="02000000000000000000" pitchFamily="2" charset="-78"/>
              </a:rPr>
              <a:t>من أن </a:t>
            </a:r>
            <a:r>
              <a:rPr lang="ar-SY" altLang="sr-Latn-RS" dirty="0" smtClean="0">
                <a:latin typeface="Sakkal Majalla" panose="02000000000000000000" pitchFamily="2" charset="-78"/>
                <a:cs typeface="Sakkal Majalla" panose="02000000000000000000" pitchFamily="2" charset="-78"/>
              </a:rPr>
              <a:t>الترخيص يتضمن تعليلا منطقيا فيما </a:t>
            </a:r>
            <a:r>
              <a:rPr lang="ar-SY" altLang="sr-Latn-RS" dirty="0">
                <a:latin typeface="Sakkal Majalla" panose="02000000000000000000" pitchFamily="2" charset="-78"/>
                <a:cs typeface="Sakkal Majalla" panose="02000000000000000000" pitchFamily="2" charset="-78"/>
              </a:rPr>
              <a:t>يتعلق </a:t>
            </a:r>
            <a:r>
              <a:rPr lang="ar-SY" altLang="sr-Latn-RS" dirty="0" smtClean="0">
                <a:latin typeface="Sakkal Majalla" panose="02000000000000000000" pitchFamily="2" charset="-78"/>
                <a:cs typeface="Sakkal Majalla" panose="02000000000000000000" pitchFamily="2" charset="-78"/>
              </a:rPr>
              <a:t>بمراعاة:</a:t>
            </a:r>
            <a:endParaRPr lang="ar-SY" altLang="sr-Latn-RS" dirty="0">
              <a:latin typeface="Sakkal Majalla" panose="02000000000000000000" pitchFamily="2" charset="-78"/>
              <a:cs typeface="Sakkal Majalla" panose="02000000000000000000" pitchFamily="2" charset="-78"/>
            </a:endParaRP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smtClean="0">
                <a:solidFill>
                  <a:srgbClr val="FF0000"/>
                </a:solidFill>
                <a:latin typeface="Sakkal Majalla" panose="02000000000000000000" pitchFamily="2" charset="-78"/>
                <a:cs typeface="Sakkal Majalla" panose="02000000000000000000" pitchFamily="2" charset="-78"/>
              </a:rPr>
              <a:t>وكالات </a:t>
            </a:r>
            <a:r>
              <a:rPr lang="ar-SY" altLang="sr-Latn-RS" b="1" dirty="0">
                <a:solidFill>
                  <a:srgbClr val="FF0000"/>
                </a:solidFill>
                <a:latin typeface="Sakkal Majalla" panose="02000000000000000000" pitchFamily="2" charset="-78"/>
                <a:cs typeface="Sakkal Majalla" panose="02000000000000000000" pitchFamily="2" charset="-78"/>
              </a:rPr>
              <a:t>إنفاذ القانون / </a:t>
            </a:r>
            <a:r>
              <a:rPr lang="ar-SY" altLang="sr-Latn-RS" b="1" dirty="0" smtClean="0">
                <a:solidFill>
                  <a:srgbClr val="FF0000"/>
                </a:solidFill>
                <a:latin typeface="Sakkal Majalla" panose="02000000000000000000" pitchFamily="2" charset="-78"/>
                <a:cs typeface="Sakkal Majalla" panose="02000000000000000000" pitchFamily="2" charset="-78"/>
              </a:rPr>
              <a:t>النيابة العامة</a:t>
            </a:r>
            <a:r>
              <a:rPr lang="ar-SY" altLang="sr-Latn-RS" dirty="0" smtClean="0">
                <a:latin typeface="Sakkal Majalla" panose="02000000000000000000" pitchFamily="2" charset="-78"/>
                <a:cs typeface="Sakkal Majalla" panose="02000000000000000000" pitchFamily="2" charset="-78"/>
              </a:rPr>
              <a:t>؛</a:t>
            </a: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a:solidFill>
                  <a:srgbClr val="FF0000"/>
                </a:solidFill>
                <a:latin typeface="Sakkal Majalla" panose="02000000000000000000" pitchFamily="2" charset="-78"/>
                <a:cs typeface="Sakkal Majalla" panose="02000000000000000000" pitchFamily="2" charset="-78"/>
              </a:rPr>
              <a:t>الأشخاص المعنيين </a:t>
            </a:r>
            <a:r>
              <a:rPr lang="ar-SY" altLang="sr-Latn-RS" b="1" dirty="0" smtClean="0">
                <a:solidFill>
                  <a:srgbClr val="FF0000"/>
                </a:solidFill>
                <a:latin typeface="Sakkal Majalla" panose="02000000000000000000" pitchFamily="2" charset="-78"/>
                <a:cs typeface="Sakkal Majalla" panose="02000000000000000000" pitchFamily="2" charset="-78"/>
              </a:rPr>
              <a:t>بالتحقيق</a:t>
            </a:r>
            <a:r>
              <a:rPr lang="ar-SY" altLang="sr-Latn-RS" dirty="0" smtClean="0">
                <a:latin typeface="Sakkal Majalla" panose="02000000000000000000" pitchFamily="2" charset="-78"/>
                <a:cs typeface="Sakkal Majalla" panose="02000000000000000000" pitchFamily="2" charset="-78"/>
              </a:rPr>
              <a:t>؛</a:t>
            </a:r>
          </a:p>
          <a:p>
            <a:pPr lvl="1" algn="just" rtl="1" eaLnBrk="1" hangingPunct="1">
              <a:buFontTx/>
              <a:buChar char="-"/>
            </a:pPr>
            <a:r>
              <a:rPr lang="ar-SY" altLang="sr-Latn-RS" dirty="0" smtClean="0">
                <a:latin typeface="Sakkal Majalla" panose="02000000000000000000" pitchFamily="2" charset="-78"/>
                <a:cs typeface="Sakkal Majalla" panose="02000000000000000000" pitchFamily="2" charset="-78"/>
              </a:rPr>
              <a:t>حقوق </a:t>
            </a:r>
            <a:r>
              <a:rPr lang="ar-SY" altLang="sr-Latn-RS" b="1" dirty="0">
                <a:solidFill>
                  <a:srgbClr val="FF0000"/>
                </a:solidFill>
                <a:latin typeface="Sakkal Majalla" panose="02000000000000000000" pitchFamily="2" charset="-78"/>
                <a:cs typeface="Sakkal Majalla" panose="02000000000000000000" pitchFamily="2" charset="-78"/>
              </a:rPr>
              <a:t>الأطراف الثالثة </a:t>
            </a:r>
            <a:r>
              <a:rPr lang="ar-SY" altLang="sr-Latn-RS" dirty="0" smtClean="0">
                <a:latin typeface="Sakkal Majalla" panose="02000000000000000000" pitchFamily="2" charset="-78"/>
                <a:cs typeface="Sakkal Majalla" panose="02000000000000000000" pitchFamily="2" charset="-78"/>
              </a:rPr>
              <a:t>المتأثرة من </a:t>
            </a:r>
            <a:r>
              <a:rPr lang="ar-SY" altLang="sr-Latn-RS" dirty="0">
                <a:latin typeface="Sakkal Majalla" panose="02000000000000000000" pitchFamily="2" charset="-78"/>
                <a:cs typeface="Sakkal Majalla" panose="02000000000000000000" pitchFamily="2" charset="-78"/>
              </a:rPr>
              <a:t>ممارسة السلطة </a:t>
            </a:r>
            <a:r>
              <a:rPr lang="ar-SY" altLang="sr-Latn-RS" dirty="0" smtClean="0">
                <a:latin typeface="Sakkal Majalla" panose="02000000000000000000" pitchFamily="2" charset="-78"/>
                <a:cs typeface="Sakkal Majalla" panose="02000000000000000000" pitchFamily="2" charset="-78"/>
              </a:rPr>
              <a:t>الإجرائية</a:t>
            </a:r>
            <a:endParaRPr lang="ar-SY" altLang="sr-Latn-RS" dirty="0">
              <a:latin typeface="Sakkal Majalla" panose="02000000000000000000" pitchFamily="2" charset="-78"/>
              <a:cs typeface="Sakkal Majalla" panose="02000000000000000000" pitchFamily="2" charset="-78"/>
            </a:endParaRPr>
          </a:p>
        </p:txBody>
      </p:sp>
      <p:sp>
        <p:nvSpPr>
          <p:cNvPr id="136197" name="Slide Number Placeholder 1">
            <a:extLst>
              <a:ext uri="{FF2B5EF4-FFF2-40B4-BE49-F238E27FC236}">
                <a16:creationId xmlns:a16="http://schemas.microsoft.com/office/drawing/2014/main" xmlns=""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xmlns="" id="{32B4B999-D8D4-4A0D-8A95-EE44F26AEFBC}"/>
              </a:ext>
            </a:extLst>
          </p:cNvPr>
          <p:cNvSpPr>
            <a:spLocks noGrp="1"/>
          </p:cNvSpPr>
          <p:nvPr>
            <p:ph type="title"/>
          </p:nvPr>
        </p:nvSpPr>
        <p:spPr>
          <a:xfrm>
            <a:off x="350838" y="317500"/>
            <a:ext cx="8229600" cy="1143000"/>
          </a:xfrm>
        </p:spPr>
        <p:txBody>
          <a:bodyPr/>
          <a:lstStyle/>
          <a:p>
            <a:pPr rtl="1" eaLnBrk="1" hangingPunct="1"/>
            <a:r>
              <a:rPr lang="ar-SY" altLang="sr-Latn-RS" sz="5400" b="1" dirty="0">
                <a:latin typeface="Sakkal Majalla" panose="02000000000000000000" pitchFamily="2" charset="-78"/>
                <a:cs typeface="Sakkal Majalla" panose="02000000000000000000" pitchFamily="2" charset="-78"/>
              </a:rPr>
              <a:t>التناسب</a:t>
            </a:r>
            <a:endParaRPr lang="en-GB" altLang="sr-Latn-RS" sz="5400" b="1" dirty="0"/>
          </a:p>
        </p:txBody>
      </p:sp>
      <p:sp>
        <p:nvSpPr>
          <p:cNvPr id="136195" name="Rectangle 3">
            <a:extLst>
              <a:ext uri="{FF2B5EF4-FFF2-40B4-BE49-F238E27FC236}">
                <a16:creationId xmlns:a16="http://schemas.microsoft.com/office/drawing/2014/main" xmlns=""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xmlns=""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rtl="1" eaLnBrk="1" hangingPunct="1">
              <a:buNone/>
            </a:pPr>
            <a:r>
              <a:rPr lang="ar-SY" altLang="sr-Latn-RS" b="1" dirty="0" smtClean="0">
                <a:latin typeface="Sakkal Majalla" panose="02000000000000000000" pitchFamily="2" charset="-78"/>
                <a:cs typeface="Sakkal Majalla" panose="02000000000000000000" pitchFamily="2" charset="-78"/>
              </a:rPr>
              <a:t>القيمة بالنسبة للتحقيق</a:t>
            </a:r>
          </a:p>
          <a:p>
            <a:pPr marL="0" indent="0" algn="ctr" rtl="1" eaLnBrk="1" hangingPunct="1">
              <a:buNone/>
            </a:pPr>
            <a:r>
              <a:rPr lang="ar-SY" altLang="sr-Latn-RS" b="1" dirty="0" smtClean="0">
                <a:solidFill>
                  <a:srgbClr val="FF0000"/>
                </a:solidFill>
                <a:latin typeface="Sakkal Majalla" panose="02000000000000000000" pitchFamily="2" charset="-78"/>
                <a:cs typeface="Sakkal Majalla" panose="02000000000000000000" pitchFamily="2" charset="-78"/>
              </a:rPr>
              <a:t>مقابل</a:t>
            </a:r>
            <a:endParaRPr lang="en-US" altLang="sr-Latn-RS" b="1" dirty="0">
              <a:solidFill>
                <a:srgbClr val="FF0000"/>
              </a:solidFill>
              <a:latin typeface="Sakkal Majalla" panose="02000000000000000000" pitchFamily="2" charset="-78"/>
              <a:cs typeface="Sakkal Majalla" panose="02000000000000000000" pitchFamily="2" charset="-78"/>
            </a:endParaRPr>
          </a:p>
          <a:p>
            <a:pPr marL="0" indent="0" algn="ctr" rtl="1" eaLnBrk="1" hangingPunct="1">
              <a:buNone/>
            </a:pPr>
            <a:r>
              <a:rPr lang="ar-SY" altLang="sr-Latn-RS" sz="3200" b="1" dirty="0" smtClean="0">
                <a:latin typeface="Sakkal Majalla" panose="02000000000000000000" pitchFamily="2" charset="-78"/>
                <a:cs typeface="Sakkal Majalla" panose="02000000000000000000" pitchFamily="2" charset="-78"/>
              </a:rPr>
              <a:t>التأثير على:</a:t>
            </a:r>
            <a:endParaRPr lang="en-GB" altLang="sr-Latn-RS" sz="3200" b="1" dirty="0">
              <a:latin typeface="Sakkal Majalla" panose="02000000000000000000" pitchFamily="2" charset="-78"/>
              <a:cs typeface="Sakkal Majalla" panose="02000000000000000000" pitchFamily="2" charset="-78"/>
            </a:endParaRPr>
          </a:p>
          <a:p>
            <a:pPr algn="ctr" rtl="1" eaLnBrk="1" hangingPunct="1"/>
            <a:r>
              <a:rPr lang="ar-SY" altLang="sr-Latn-RS" dirty="0" smtClean="0">
                <a:latin typeface="Sakkal Majalla" panose="02000000000000000000" pitchFamily="2" charset="-78"/>
                <a:cs typeface="Sakkal Majalla" panose="02000000000000000000" pitchFamily="2" charset="-78"/>
              </a:rPr>
              <a:t>خصوصية صاحب الحساب البنكي</a:t>
            </a:r>
          </a:p>
          <a:p>
            <a:pPr algn="ctr" rtl="1" eaLnBrk="1" hangingPunct="1"/>
            <a:r>
              <a:rPr lang="ar-SY" altLang="sr-Latn-RS" dirty="0" smtClean="0">
                <a:latin typeface="Sakkal Majalla" panose="02000000000000000000" pitchFamily="2" charset="-78"/>
                <a:cs typeface="Sakkal Majalla" panose="02000000000000000000" pitchFamily="2" charset="-78"/>
              </a:rPr>
              <a:t>عمليات فرع أوستلاندا</a:t>
            </a:r>
          </a:p>
          <a:p>
            <a:pPr algn="ctr" rtl="1" eaLnBrk="1" hangingPunct="1"/>
            <a:r>
              <a:rPr lang="ar-SY" altLang="sr-Latn-RS" dirty="0" smtClean="0">
                <a:latin typeface="Sakkal Majalla" panose="02000000000000000000" pitchFamily="2" charset="-78"/>
                <a:cs typeface="Sakkal Majalla" panose="02000000000000000000" pitchFamily="2" charset="-78"/>
              </a:rPr>
              <a:t>الخسارة المالية بقيمة 200.000  يورو التي دفعها البنك الفيدرالي لأتلانتيس إلى البنك المتحد للطباعة</a:t>
            </a:r>
          </a:p>
          <a:p>
            <a:pPr algn="ctr" rtl="1" eaLnBrk="1" hangingPunct="1"/>
            <a:r>
              <a:rPr lang="ar-SY" altLang="sr-Latn-RS" dirty="0" smtClean="0">
                <a:latin typeface="Sakkal Majalla" panose="02000000000000000000" pitchFamily="2" charset="-78"/>
                <a:cs typeface="Sakkal Majalla" panose="02000000000000000000" pitchFamily="2" charset="-78"/>
              </a:rPr>
              <a:t>التأثير على زبناء آخرين لدى فرع أوستلاندا</a:t>
            </a:r>
          </a:p>
        </p:txBody>
      </p:sp>
      <p:sp>
        <p:nvSpPr>
          <p:cNvPr id="136197" name="Slide Number Placeholder 1">
            <a:extLst>
              <a:ext uri="{FF2B5EF4-FFF2-40B4-BE49-F238E27FC236}">
                <a16:creationId xmlns:a16="http://schemas.microsoft.com/office/drawing/2014/main" xmlns=""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xmlns="" id="{E6A50700-304A-4EDE-9BE5-317CB9ABC91D}"/>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أشكال الحماية خلال ممارسة السلطات</a:t>
            </a:r>
            <a:endParaRPr lang="en-GB" altLang="sr-Latn-RS" b="1" dirty="0">
              <a:latin typeface="Sakkal Majalla" panose="02000000000000000000" pitchFamily="2" charset="-78"/>
              <a:cs typeface="Sakkal Majalla" panose="02000000000000000000" pitchFamily="2" charset="-78"/>
            </a:endParaRPr>
          </a:p>
        </p:txBody>
      </p:sp>
      <p:sp>
        <p:nvSpPr>
          <p:cNvPr id="138243" name="Rectangle 3">
            <a:extLst>
              <a:ext uri="{FF2B5EF4-FFF2-40B4-BE49-F238E27FC236}">
                <a16:creationId xmlns:a16="http://schemas.microsoft.com/office/drawing/2014/main" xmlns=""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xmlns=""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نطاق محدود</a:t>
            </a:r>
          </a:p>
          <a:p>
            <a:pPr algn="just" rtl="1" eaLnBrk="1" hangingPunct="1"/>
            <a:r>
              <a:rPr lang="ar-SY" altLang="sr-Latn-RS" dirty="0" smtClean="0">
                <a:latin typeface="Sakkal Majalla" panose="02000000000000000000" pitchFamily="2" charset="-78"/>
                <a:cs typeface="Sakkal Majalla" panose="02000000000000000000" pitchFamily="2" charset="-78"/>
              </a:rPr>
              <a:t>مدة محدودة</a:t>
            </a:r>
          </a:p>
          <a:p>
            <a:pPr algn="just" rtl="1" eaLnBrk="1" hangingPunct="1"/>
            <a:r>
              <a:rPr lang="ar-SY" altLang="sr-Latn-RS" dirty="0" smtClean="0">
                <a:latin typeface="Sakkal Majalla" panose="02000000000000000000" pitchFamily="2" charset="-78"/>
                <a:cs typeface="Sakkal Majalla" panose="02000000000000000000" pitchFamily="2" charset="-78"/>
              </a:rPr>
              <a:t>إصدار إشعار (بعد التنفيذ)</a:t>
            </a:r>
          </a:p>
          <a:p>
            <a:pPr algn="just" rtl="1" eaLnBrk="1" hangingPunct="1"/>
            <a:r>
              <a:rPr lang="ar-SY" altLang="sr-Latn-RS" dirty="0" smtClean="0">
                <a:latin typeface="Sakkal Majalla" panose="02000000000000000000" pitchFamily="2" charset="-78"/>
                <a:cs typeface="Sakkal Majalla" panose="02000000000000000000" pitchFamily="2" charset="-78"/>
              </a:rPr>
              <a:t>تواجد أشخاص محايدين:</a:t>
            </a:r>
          </a:p>
          <a:p>
            <a:pPr lvl="1" algn="just" rtl="1" eaLnBrk="1" hangingPunct="1"/>
            <a:r>
              <a:rPr lang="ar-SY" altLang="sr-Latn-RS" dirty="0" smtClean="0">
                <a:latin typeface="Sakkal Majalla" panose="02000000000000000000" pitchFamily="2" charset="-78"/>
                <a:cs typeface="Sakkal Majalla" panose="02000000000000000000" pitchFamily="2" charset="-78"/>
              </a:rPr>
              <a:t>خبراء تعينهم المحكمة</a:t>
            </a:r>
          </a:p>
          <a:p>
            <a:pPr lvl="1" algn="just" rtl="1" eaLnBrk="1" hangingPunct="1"/>
            <a:r>
              <a:rPr lang="ar-SY" altLang="sr-Latn-RS" dirty="0" smtClean="0">
                <a:latin typeface="Sakkal Majalla" panose="02000000000000000000" pitchFamily="2" charset="-78"/>
                <a:cs typeface="Sakkal Majalla" panose="02000000000000000000" pitchFamily="2" charset="-78"/>
              </a:rPr>
              <a:t>موظفين قضائيين</a:t>
            </a:r>
          </a:p>
          <a:p>
            <a:pPr algn="just" rtl="1" eaLnBrk="1" hangingPunct="1"/>
            <a:r>
              <a:rPr lang="ar-SY" altLang="sr-Latn-RS" dirty="0" smtClean="0">
                <a:latin typeface="Sakkal Majalla" panose="02000000000000000000" pitchFamily="2" charset="-78"/>
                <a:cs typeface="Sakkal Majalla" panose="02000000000000000000" pitchFamily="2" charset="-78"/>
              </a:rPr>
              <a:t>حيثما كان ذلك مناسبا، تقديم إشعار للأشخاص المتأثرين بالتدبير الذي تم اتخاذه</a:t>
            </a:r>
          </a:p>
        </p:txBody>
      </p:sp>
      <p:sp>
        <p:nvSpPr>
          <p:cNvPr id="138245" name="Slide Number Placeholder 1">
            <a:extLst>
              <a:ext uri="{FF2B5EF4-FFF2-40B4-BE49-F238E27FC236}">
                <a16:creationId xmlns:a16="http://schemas.microsoft.com/office/drawing/2014/main" xmlns=""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xmlns="" id="{ADBF51D3-CA12-4BD0-8708-793DAA0F0581}"/>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ضمانات الخصوصية</a:t>
            </a:r>
            <a:endParaRPr lang="en-GB" altLang="sr-Latn-RS" sz="5400" b="1" dirty="0">
              <a:latin typeface="Sakkal Majalla" panose="02000000000000000000" pitchFamily="2" charset="-78"/>
              <a:cs typeface="Sakkal Majalla" panose="02000000000000000000" pitchFamily="2" charset="-78"/>
            </a:endParaRPr>
          </a:p>
        </p:txBody>
      </p:sp>
      <p:sp>
        <p:nvSpPr>
          <p:cNvPr id="140291" name="Rectangle 3">
            <a:extLst>
              <a:ext uri="{FF2B5EF4-FFF2-40B4-BE49-F238E27FC236}">
                <a16:creationId xmlns:a16="http://schemas.microsoft.com/office/drawing/2014/main" xmlns=""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xmlns=""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rtl="1">
              <a:buFont typeface="Arial" charset="0"/>
              <a:buChar char="•"/>
            </a:pPr>
            <a:r>
              <a:rPr lang="ar-SY" altLang="en-US" sz="3200" b="1" dirty="0" smtClean="0">
                <a:solidFill>
                  <a:srgbClr val="FF0000"/>
                </a:solidFill>
                <a:latin typeface="Sakkal Majalla" pitchFamily="2" charset="-78"/>
                <a:cs typeface="Sakkal Majalla" pitchFamily="2" charset="-78"/>
              </a:rPr>
              <a:t>تقييد أو حصر </a:t>
            </a:r>
            <a:r>
              <a:rPr lang="ar-SY" altLang="en-US" sz="3200" b="1" dirty="0">
                <a:solidFill>
                  <a:srgbClr val="FF0000"/>
                </a:solidFill>
                <a:latin typeface="Sakkal Majalla" pitchFamily="2" charset="-78"/>
                <a:cs typeface="Sakkal Majalla" pitchFamily="2" charset="-78"/>
              </a:rPr>
              <a:t>النفاذ </a:t>
            </a:r>
            <a:r>
              <a:rPr lang="ar-SY" altLang="en-US" sz="3200" dirty="0">
                <a:latin typeface="Sakkal Majalla" pitchFamily="2" charset="-78"/>
                <a:cs typeface="Sakkal Majalla" pitchFamily="2" charset="-78"/>
              </a:rPr>
              <a:t>إلى الأدلة الإلكترونية التي تم الحصول عليها على أشخاص </a:t>
            </a:r>
            <a:r>
              <a:rPr lang="ar-SY" altLang="en-US" sz="3200" dirty="0" smtClean="0">
                <a:latin typeface="Sakkal Majalla" pitchFamily="2" charset="-78"/>
                <a:cs typeface="Sakkal Majalla" pitchFamily="2" charset="-78"/>
              </a:rPr>
              <a:t>محددين</a:t>
            </a:r>
          </a:p>
          <a:p>
            <a:pPr lvl="1" algn="just" rtl="1">
              <a:buFont typeface="Arial" charset="0"/>
              <a:buChar char="•"/>
            </a:pPr>
            <a:r>
              <a:rPr lang="ar-SY" altLang="en-US" sz="3200" dirty="0" smtClean="0">
                <a:latin typeface="Sakkal Majalla" pitchFamily="2" charset="-78"/>
                <a:cs typeface="Sakkal Majalla" pitchFamily="2" charset="-78"/>
              </a:rPr>
              <a:t>اشتراط </a:t>
            </a:r>
            <a:r>
              <a:rPr lang="ar-SY" altLang="en-US" sz="3200" b="1" dirty="0" smtClean="0">
                <a:solidFill>
                  <a:srgbClr val="FF0000"/>
                </a:solidFill>
                <a:latin typeface="Sakkal Majalla" pitchFamily="2" charset="-78"/>
                <a:cs typeface="Sakkal Majalla" pitchFamily="2" charset="-78"/>
              </a:rPr>
              <a:t>احتفاظ محدود </a:t>
            </a:r>
            <a:r>
              <a:rPr lang="ar-SY" altLang="en-US" sz="3200" dirty="0" smtClean="0">
                <a:latin typeface="Sakkal Majalla" pitchFamily="2" charset="-78"/>
                <a:cs typeface="Sakkal Majalla" pitchFamily="2" charset="-78"/>
              </a:rPr>
              <a:t>لبيانات الكمبيوتر أو الاتصالات فقط في حدود ما هو ضروري</a:t>
            </a:r>
            <a:endParaRPr lang="ar-SY" altLang="en-US" sz="3200" dirty="0">
              <a:latin typeface="Sakkal Majalla" pitchFamily="2" charset="-78"/>
              <a:cs typeface="Sakkal Majalla" pitchFamily="2" charset="-78"/>
            </a:endParaRPr>
          </a:p>
          <a:p>
            <a:pPr lvl="1" algn="just" rtl="1">
              <a:buFont typeface="Arial" charset="0"/>
              <a:buChar char="•"/>
            </a:pPr>
            <a:r>
              <a:rPr lang="ar-SY" altLang="en-US" sz="3200" b="1" dirty="0" smtClean="0">
                <a:solidFill>
                  <a:srgbClr val="FF0000"/>
                </a:solidFill>
                <a:latin typeface="Sakkal Majalla" pitchFamily="2" charset="-78"/>
                <a:cs typeface="Sakkal Majalla" pitchFamily="2" charset="-78"/>
              </a:rPr>
              <a:t>إعادة أو إتلاف </a:t>
            </a:r>
            <a:r>
              <a:rPr lang="ar-SY" altLang="en-US" sz="3200" b="1" dirty="0">
                <a:solidFill>
                  <a:srgbClr val="FF0000"/>
                </a:solidFill>
                <a:latin typeface="Sakkal Majalla" pitchFamily="2" charset="-78"/>
                <a:cs typeface="Sakkal Majalla" pitchFamily="2" charset="-78"/>
              </a:rPr>
              <a:t>نسخ </a:t>
            </a:r>
            <a:r>
              <a:rPr lang="ar-SY" altLang="en-US" sz="3200" dirty="0" smtClean="0">
                <a:latin typeface="Sakkal Majalla" pitchFamily="2" charset="-78"/>
                <a:cs typeface="Sakkal Majalla" pitchFamily="2" charset="-78"/>
              </a:rPr>
              <a:t>الأدلة </a:t>
            </a:r>
            <a:r>
              <a:rPr lang="ar-SY" altLang="en-US" sz="3200" dirty="0">
                <a:latin typeface="Sakkal Majalla" pitchFamily="2" charset="-78"/>
                <a:cs typeface="Sakkal Majalla" pitchFamily="2" charset="-78"/>
              </a:rPr>
              <a:t>الإلكترونية التي </a:t>
            </a:r>
            <a:r>
              <a:rPr lang="ar-SY" altLang="en-US" sz="3200" dirty="0" smtClean="0">
                <a:latin typeface="Sakkal Majalla" pitchFamily="2" charset="-78"/>
                <a:cs typeface="Sakkal Majalla" pitchFamily="2" charset="-78"/>
              </a:rPr>
              <a:t>حيثما </a:t>
            </a:r>
            <a:r>
              <a:rPr lang="ar-SY" altLang="en-US" sz="3200" b="1" dirty="0" smtClean="0">
                <a:solidFill>
                  <a:srgbClr val="FF0000"/>
                </a:solidFill>
                <a:latin typeface="Sakkal Majalla" pitchFamily="2" charset="-78"/>
                <a:cs typeface="Sakkal Majalla" pitchFamily="2" charset="-78"/>
              </a:rPr>
              <a:t>لم تعد ضرورية</a:t>
            </a:r>
            <a:r>
              <a:rPr lang="ar-SY" altLang="en-US" sz="3200" dirty="0" smtClean="0">
                <a:latin typeface="Sakkal Majalla" pitchFamily="2" charset="-78"/>
                <a:cs typeface="Sakkal Majalla" pitchFamily="2" charset="-78"/>
              </a:rPr>
              <a:t>.</a:t>
            </a:r>
          </a:p>
          <a:p>
            <a:pPr lvl="1" algn="just" rtl="1">
              <a:buFont typeface="Arial" charset="0"/>
              <a:buChar char="•"/>
            </a:pPr>
            <a:r>
              <a:rPr lang="ar-SY" altLang="en-US" sz="3200" dirty="0" smtClean="0">
                <a:latin typeface="Sakkal Majalla" pitchFamily="2" charset="-78"/>
                <a:cs typeface="Sakkal Majalla" pitchFamily="2" charset="-78"/>
              </a:rPr>
              <a:t>استخدام </a:t>
            </a:r>
            <a:r>
              <a:rPr lang="ar-SY" altLang="en-US" sz="3200" b="1" dirty="0" smtClean="0">
                <a:solidFill>
                  <a:srgbClr val="FF0000"/>
                </a:solidFill>
                <a:latin typeface="Sakkal Majalla" pitchFamily="2" charset="-78"/>
                <a:cs typeface="Sakkal Majalla" pitchFamily="2" charset="-78"/>
              </a:rPr>
              <a:t>أنظمة آلية </a:t>
            </a:r>
            <a:r>
              <a:rPr lang="ar-SY" altLang="en-US" sz="3200" dirty="0" smtClean="0">
                <a:latin typeface="Sakkal Majalla" pitchFamily="2" charset="-78"/>
                <a:cs typeface="Sakkal Majalla" pitchFamily="2" charset="-78"/>
              </a:rPr>
              <a:t>لاعتراض بيانات المحتوى بالخصوص</a:t>
            </a:r>
            <a:endParaRPr lang="en-GB" altLang="sr-Latn-RS" dirty="0"/>
          </a:p>
        </p:txBody>
      </p:sp>
      <p:sp>
        <p:nvSpPr>
          <p:cNvPr id="140293" name="Slide Number Placeholder 1">
            <a:extLst>
              <a:ext uri="{FF2B5EF4-FFF2-40B4-BE49-F238E27FC236}">
                <a16:creationId xmlns:a16="http://schemas.microsoft.com/office/drawing/2014/main" xmlns=""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350838" y="317500"/>
            <a:ext cx="8229600" cy="1143000"/>
          </a:xfrm>
        </p:spPr>
        <p:txBody>
          <a:bodyPr/>
          <a:lstStyle/>
          <a:p>
            <a:pPr rtl="1" eaLnBrk="1" hangingPunct="1"/>
            <a:r>
              <a:rPr lang="ar-SY" altLang="sr-Latn-RS" sz="5400" b="1" smtClean="0">
                <a:latin typeface="Sakkal Majalla" pitchFamily="2" charset="-78"/>
                <a:cs typeface="Sakkal Majalla" pitchFamily="2" charset="-78"/>
              </a:rPr>
              <a:t>الشروط والضمانات</a:t>
            </a:r>
            <a:endParaRPr lang="en-GB" altLang="sr-Latn-RS" sz="5400" b="1" smtClean="0">
              <a:latin typeface="Sakkal Majalla" pitchFamily="2" charset="-78"/>
              <a:cs typeface="Sakkal Majalla" pitchFamily="2" charset="-78"/>
            </a:endParaRPr>
          </a:p>
        </p:txBody>
      </p:sp>
      <p:sp>
        <p:nvSpPr>
          <p:cNvPr id="12291" name="Rectangle 3"/>
          <p:cNvSpPr txBox="1">
            <a:spLocks/>
          </p:cNvSpPr>
          <p:nvPr/>
        </p:nvSpPr>
        <p:spPr bwMode="auto">
          <a:xfrm>
            <a:off x="457200" y="1484312"/>
            <a:ext cx="8229600" cy="487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just" rtl="1" eaLnBrk="1" hangingPunct="1"/>
            <a:r>
              <a:rPr lang="ar-SY" altLang="sr-Latn-RS" sz="2800" dirty="0">
                <a:latin typeface="Sakkal Majalla" pitchFamily="2" charset="-78"/>
                <a:cs typeface="Sakkal Majalla" pitchFamily="2" charset="-78"/>
              </a:rPr>
              <a:t>تنطبق الشروط والضمانات </a:t>
            </a:r>
            <a:r>
              <a:rPr lang="ar-SY" altLang="sr-Latn-RS" sz="2800" dirty="0" smtClean="0">
                <a:latin typeface="Sakkal Majalla" pitchFamily="2" charset="-78"/>
                <a:cs typeface="Sakkal Majalla" pitchFamily="2" charset="-78"/>
              </a:rPr>
              <a:t>بموجب </a:t>
            </a:r>
            <a:r>
              <a:rPr lang="ar-SY" altLang="sr-Latn-RS" sz="2800" dirty="0">
                <a:latin typeface="Sakkal Majalla" pitchFamily="2" charset="-78"/>
                <a:cs typeface="Sakkal Majalla" pitchFamily="2" charset="-78"/>
              </a:rPr>
              <a:t>المادة 15 من اتفاقية </a:t>
            </a:r>
            <a:r>
              <a:rPr lang="ar-SY" altLang="sr-Latn-RS" sz="2800" dirty="0" smtClean="0">
                <a:latin typeface="Sakkal Majalla" pitchFamily="2" charset="-78"/>
                <a:cs typeface="Sakkal Majalla" pitchFamily="2" charset="-78"/>
              </a:rPr>
              <a:t>بودابست على جلسات الاستماع للطلبات</a:t>
            </a:r>
            <a:endParaRPr lang="en-GB" altLang="sr-Latn-RS" sz="2800" dirty="0">
              <a:latin typeface="Sakkal Majalla" pitchFamily="2" charset="-78"/>
              <a:cs typeface="Sakkal Majalla" pitchFamily="2" charset="-78"/>
            </a:endParaRPr>
          </a:p>
          <a:p>
            <a:pPr algn="just" rtl="1" eaLnBrk="1" hangingPunct="1"/>
            <a:r>
              <a:rPr lang="ar-SY" altLang="sr-Latn-RS" sz="2800" dirty="0">
                <a:latin typeface="Sakkal Majalla" pitchFamily="2" charset="-78"/>
                <a:cs typeface="Sakkal Majalla" pitchFamily="2" charset="-78"/>
              </a:rPr>
              <a:t>ينبغي تحقيق </a:t>
            </a:r>
            <a:r>
              <a:rPr lang="ar-SY" altLang="sr-Latn-RS" sz="2800" b="1" dirty="0">
                <a:solidFill>
                  <a:srgbClr val="FF0000"/>
                </a:solidFill>
                <a:latin typeface="Sakkal Majalla" pitchFamily="2" charset="-78"/>
                <a:cs typeface="Sakkal Majalla" pitchFamily="2" charset="-78"/>
              </a:rPr>
              <a:t>التوازن</a:t>
            </a:r>
            <a:r>
              <a:rPr lang="ar-SY" altLang="sr-Latn-RS" sz="2800" dirty="0">
                <a:latin typeface="Sakkal Majalla" pitchFamily="2" charset="-78"/>
                <a:cs typeface="Sakkal Majalla" pitchFamily="2" charset="-78"/>
              </a:rPr>
              <a:t> بين مصلحة </a:t>
            </a:r>
            <a:r>
              <a:rPr lang="ar-SY" altLang="sr-Latn-RS" sz="2800" b="1" dirty="0">
                <a:solidFill>
                  <a:srgbClr val="FF0000"/>
                </a:solidFill>
                <a:latin typeface="Sakkal Majalla" pitchFamily="2" charset="-78"/>
                <a:cs typeface="Sakkal Majalla" pitchFamily="2" charset="-78"/>
              </a:rPr>
              <a:t>إعمال القانون </a:t>
            </a:r>
            <a:r>
              <a:rPr lang="ar-SY" altLang="sr-Latn-RS" sz="2800" dirty="0">
                <a:latin typeface="Sakkal Majalla" pitchFamily="2" charset="-78"/>
                <a:cs typeface="Sakkal Majalla" pitchFamily="2" charset="-78"/>
              </a:rPr>
              <a:t>وضرورة احترام </a:t>
            </a:r>
            <a:r>
              <a:rPr lang="ar-SY" altLang="sr-Latn-RS" sz="2800" b="1" dirty="0" smtClean="0">
                <a:solidFill>
                  <a:srgbClr val="FF0000"/>
                </a:solidFill>
                <a:latin typeface="Sakkal Majalla" pitchFamily="2" charset="-78"/>
                <a:cs typeface="Sakkal Majalla" pitchFamily="2" charset="-78"/>
              </a:rPr>
              <a:t>حقوق </a:t>
            </a:r>
            <a:r>
              <a:rPr lang="ar-SY" altLang="sr-Latn-RS" sz="2800" dirty="0" smtClean="0">
                <a:latin typeface="Sakkal Majalla" pitchFamily="2" charset="-78"/>
                <a:cs typeface="Sakkal Majalla" pitchFamily="2" charset="-78"/>
              </a:rPr>
              <a:t>جميع الأشخاص المعنيين</a:t>
            </a:r>
          </a:p>
          <a:p>
            <a:pPr algn="just" rtl="1" eaLnBrk="1" hangingPunct="1"/>
            <a:endParaRPr lang="en-GB" altLang="sr-Latn-RS" sz="2800" dirty="0">
              <a:latin typeface="Sakkal Majalla" pitchFamily="2" charset="-78"/>
              <a:cs typeface="Sakkal Majalla" pitchFamily="2" charset="-78"/>
            </a:endParaRPr>
          </a:p>
          <a:p>
            <a:pPr algn="just" rtl="1" eaLnBrk="1" hangingPunct="1"/>
            <a:r>
              <a:rPr lang="ar-SY" altLang="sr-Latn-RS" sz="2800" dirty="0">
                <a:latin typeface="Sakkal Majalla" pitchFamily="2" charset="-78"/>
                <a:cs typeface="Sakkal Majalla" pitchFamily="2" charset="-78"/>
              </a:rPr>
              <a:t>تتضمن الضمانات الإجرائية الممكنة:</a:t>
            </a:r>
          </a:p>
          <a:p>
            <a:pPr lvl="1" algn="just" rtl="1" eaLnBrk="1" hangingPunct="1"/>
            <a:r>
              <a:rPr lang="ar-SY" altLang="sr-Latn-RS" dirty="0">
                <a:latin typeface="Sakkal Majalla" pitchFamily="2" charset="-78"/>
                <a:cs typeface="Sakkal Majalla" pitchFamily="2" charset="-78"/>
              </a:rPr>
              <a:t>مبدأ </a:t>
            </a:r>
            <a:r>
              <a:rPr lang="ar-SY" altLang="sr-Latn-RS" b="1" dirty="0">
                <a:solidFill>
                  <a:srgbClr val="FF0000"/>
                </a:solidFill>
                <a:latin typeface="Sakkal Majalla" pitchFamily="2" charset="-78"/>
                <a:cs typeface="Sakkal Majalla" pitchFamily="2" charset="-78"/>
              </a:rPr>
              <a:t>التناسب والضرورة</a:t>
            </a:r>
          </a:p>
          <a:p>
            <a:pPr lvl="1" algn="just" rtl="1" eaLnBrk="1" hangingPunct="1"/>
            <a:r>
              <a:rPr lang="ar-SY" altLang="sr-Latn-RS" dirty="0">
                <a:latin typeface="Sakkal Majalla" pitchFamily="2" charset="-78"/>
                <a:cs typeface="Sakkal Majalla" pitchFamily="2" charset="-78"/>
              </a:rPr>
              <a:t>حقوق </a:t>
            </a:r>
            <a:r>
              <a:rPr lang="ar-SY" altLang="sr-Latn-RS" b="1" dirty="0" smtClean="0">
                <a:solidFill>
                  <a:srgbClr val="FF0000"/>
                </a:solidFill>
                <a:latin typeface="Sakkal Majalla" pitchFamily="2" charset="-78"/>
                <a:cs typeface="Sakkal Majalla" pitchFamily="2" charset="-78"/>
              </a:rPr>
              <a:t>الأطراف </a:t>
            </a:r>
            <a:r>
              <a:rPr lang="ar-SY" altLang="sr-Latn-RS" b="1" dirty="0">
                <a:solidFill>
                  <a:srgbClr val="FF0000"/>
                </a:solidFill>
                <a:latin typeface="Sakkal Majalla" pitchFamily="2" charset="-78"/>
                <a:cs typeface="Sakkal Majalla" pitchFamily="2" charset="-78"/>
              </a:rPr>
              <a:t>الثالثة</a:t>
            </a:r>
          </a:p>
          <a:p>
            <a:pPr lvl="1" algn="just" rtl="1" eaLnBrk="1" hangingPunct="1"/>
            <a:r>
              <a:rPr lang="ar-SY" altLang="sr-Latn-RS" dirty="0">
                <a:latin typeface="Sakkal Majalla" pitchFamily="2" charset="-78"/>
                <a:cs typeface="Sakkal Majalla" pitchFamily="2" charset="-78"/>
              </a:rPr>
              <a:t>شرط </a:t>
            </a:r>
            <a:r>
              <a:rPr lang="ar-SY" altLang="sr-Latn-RS" b="1" dirty="0" smtClean="0">
                <a:solidFill>
                  <a:srgbClr val="FF0000"/>
                </a:solidFill>
                <a:latin typeface="Sakkal Majalla" pitchFamily="2" charset="-78"/>
                <a:cs typeface="Sakkal Majalla" pitchFamily="2" charset="-78"/>
              </a:rPr>
              <a:t>الأسباب والأسس المبررة</a:t>
            </a:r>
            <a:endParaRPr lang="ar-SY" altLang="sr-Latn-RS" b="1" dirty="0">
              <a:solidFill>
                <a:srgbClr val="FF0000"/>
              </a:solidFill>
              <a:latin typeface="Sakkal Majalla" pitchFamily="2" charset="-78"/>
              <a:cs typeface="Sakkal Majalla" pitchFamily="2" charset="-78"/>
            </a:endParaRPr>
          </a:p>
          <a:p>
            <a:pPr lvl="1" algn="just" rtl="1" eaLnBrk="1" hangingPunct="1"/>
            <a:r>
              <a:rPr lang="ar-SY" altLang="sr-Latn-RS" dirty="0">
                <a:latin typeface="Sakkal Majalla" pitchFamily="2" charset="-78"/>
                <a:cs typeface="Sakkal Majalla" pitchFamily="2" charset="-78"/>
              </a:rPr>
              <a:t>محدودية </a:t>
            </a:r>
            <a:r>
              <a:rPr lang="ar-SY" altLang="sr-Latn-RS" b="1" dirty="0">
                <a:solidFill>
                  <a:srgbClr val="FF0000"/>
                </a:solidFill>
                <a:latin typeface="Sakkal Majalla" pitchFamily="2" charset="-78"/>
                <a:cs typeface="Sakkal Majalla" pitchFamily="2" charset="-78"/>
              </a:rPr>
              <a:t>النطاق</a:t>
            </a:r>
          </a:p>
        </p:txBody>
      </p:sp>
      <p:sp>
        <p:nvSpPr>
          <p:cNvPr id="12292" name="Espace réservé du numéro de diapositive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spcBef>
                <a:spcPct val="0"/>
              </a:spcBef>
              <a:buFontTx/>
              <a:buNone/>
            </a:pPr>
            <a:r>
              <a:rPr lang="en-US" altLang="en-US" sz="1200" smtClean="0">
                <a:solidFill>
                  <a:srgbClr val="898989"/>
                </a:solidFill>
                <a:cs typeface="Arial" pitchFamily="34" charset="0"/>
              </a:rPr>
              <a:t>!</a:t>
            </a:r>
            <a:fld id="{4174A5DB-5138-4DF5-889D-9B94A636B1E2}" type="slidenum">
              <a:rPr lang="en-US" altLang="en-US" sz="1200" smtClean="0">
                <a:solidFill>
                  <a:srgbClr val="898989"/>
                </a:solidFill>
                <a:cs typeface="Arial" pitchFamily="34" charset="0"/>
              </a:rPr>
              <a:pPr>
                <a:spcBef>
                  <a:spcPct val="0"/>
                </a:spcBef>
                <a:buFontTx/>
                <a:buNone/>
              </a:pPr>
              <a:t>7</a:t>
            </a:fld>
            <a:endParaRPr lang="en-US" altLang="en-US" sz="1200" smtClean="0">
              <a:solidFill>
                <a:srgbClr val="898989"/>
              </a:solidFill>
              <a:cs typeface="Arial" pitchFamily="34" charset="0"/>
            </a:endParaRPr>
          </a:p>
        </p:txBody>
      </p:sp>
    </p:spTree>
    <p:extLst>
      <p:ext uri="{BB962C8B-B14F-4D97-AF65-F5344CB8AC3E}">
        <p14:creationId xmlns:p14="http://schemas.microsoft.com/office/powerpoint/2010/main" val="149082665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ضمانات الخصوصية</a:t>
            </a:r>
            <a:endParaRPr lang="en-GB" altLang="sr-Latn-RS" b="1" dirty="0">
              <a:latin typeface="Sakkal Majalla" panose="02000000000000000000" pitchFamily="2" charset="-78"/>
              <a:cs typeface="Sakkal Majalla" panose="02000000000000000000" pitchFamily="2" charset="-78"/>
            </a:endParaRPr>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النفاذ إلى بيانات الكمبيوتر المؤمنة:</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 السلطة المركزية في أتلانتيس (شرط الخصوصية باستثناء من أجل الاستخدام في المحكمة)</a:t>
            </a:r>
          </a:p>
          <a:p>
            <a:pPr lvl="1" algn="just" rtl="1" eaLnBrk="1" hangingPunct="1"/>
            <a:r>
              <a:rPr lang="ar-SY" altLang="sr-Latn-RS" sz="3200" dirty="0">
                <a:latin typeface="Sakkal Majalla" panose="02000000000000000000" pitchFamily="2" charset="-78"/>
                <a:cs typeface="Sakkal Majalla" panose="02000000000000000000" pitchFamily="2" charset="-78"/>
              </a:rPr>
              <a:t> </a:t>
            </a:r>
            <a:r>
              <a:rPr lang="ar-SY" altLang="sr-Latn-RS" sz="3200" dirty="0" smtClean="0">
                <a:latin typeface="Sakkal Majalla" panose="02000000000000000000" pitchFamily="2" charset="-78"/>
                <a:cs typeface="Sakkal Majalla" panose="02000000000000000000" pitchFamily="2" charset="-78"/>
              </a:rPr>
              <a:t>الشرطة الفيدرالية في أتلانتيس (يجوز لها عدم الكشف إلا في المحكمة)</a:t>
            </a:r>
          </a:p>
          <a:p>
            <a:pPr algn="just" eaLnBrk="1" hangingPunct="1"/>
            <a:endParaRPr lang="en-US" altLang="sr-Latn-RS" dirty="0">
              <a:latin typeface="Sakkal Majalla" panose="02000000000000000000" pitchFamily="2" charset="-78"/>
              <a:cs typeface="Sakkal Majalla" panose="02000000000000000000" pitchFamily="2" charset="-78"/>
            </a:endParaRPr>
          </a:p>
          <a:p>
            <a:pPr algn="just" rtl="1" eaLnBrk="1" hangingPunct="1"/>
            <a:r>
              <a:rPr lang="ar-SY" altLang="sr-Latn-RS" dirty="0" smtClean="0">
                <a:latin typeface="Sakkal Majalla" panose="02000000000000000000" pitchFamily="2" charset="-78"/>
                <a:cs typeface="Sakkal Majalla" panose="02000000000000000000" pitchFamily="2" charset="-78"/>
              </a:rPr>
              <a:t>إتلاف الصورة بعد انتفاء ضرورتها</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70</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sz="5400" b="1" dirty="0" smtClean="0">
                <a:latin typeface="Sakkal Majalla" panose="02000000000000000000" pitchFamily="2" charset="-78"/>
                <a:cs typeface="Sakkal Majalla" panose="02000000000000000000" pitchFamily="2" charset="-78"/>
              </a:rPr>
              <a:t>تقديم التقارير</a:t>
            </a:r>
            <a:endParaRPr lang="en-GB" altLang="sr-Latn-RS" sz="5400" b="1" dirty="0">
              <a:latin typeface="Sakkal Majalla" panose="02000000000000000000" pitchFamily="2" charset="-78"/>
              <a:cs typeface="Sakkal Majalla" panose="02000000000000000000" pitchFamily="2" charset="-78"/>
            </a:endParaRPr>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465262"/>
            <a:ext cx="8229600" cy="5078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latin typeface="Sakkal Majalla" panose="02000000000000000000" pitchFamily="2" charset="-78"/>
                <a:cs typeface="Sakkal Majalla" panose="02000000000000000000" pitchFamily="2" charset="-78"/>
              </a:rPr>
              <a:t>يجوز أن يطالب الترخيص مقدم الطلب </a:t>
            </a:r>
            <a:r>
              <a:rPr lang="ar-SY" altLang="sr-Latn-RS" b="1" dirty="0" smtClean="0">
                <a:solidFill>
                  <a:srgbClr val="FF0000"/>
                </a:solidFill>
                <a:latin typeface="Sakkal Majalla" panose="02000000000000000000" pitchFamily="2" charset="-78"/>
                <a:cs typeface="Sakkal Majalla" panose="02000000000000000000" pitchFamily="2" charset="-78"/>
              </a:rPr>
              <a:t>برفع</a:t>
            </a:r>
            <a:r>
              <a:rPr lang="ar-SY" altLang="sr-Latn-RS" dirty="0" smtClean="0">
                <a:latin typeface="Sakkal Majalla" panose="02000000000000000000" pitchFamily="2" charset="-78"/>
                <a:cs typeface="Sakkal Majalla" panose="02000000000000000000" pitchFamily="2" charset="-78"/>
              </a:rPr>
              <a:t> </a:t>
            </a:r>
            <a:r>
              <a:rPr lang="ar-SY" altLang="sr-Latn-RS" b="1" dirty="0" smtClean="0">
                <a:solidFill>
                  <a:srgbClr val="FF0000"/>
                </a:solidFill>
                <a:latin typeface="Sakkal Majalla" panose="02000000000000000000" pitchFamily="2" charset="-78"/>
                <a:cs typeface="Sakkal Majalla" panose="02000000000000000000" pitchFamily="2" charset="-78"/>
              </a:rPr>
              <a:t>تقرير إلى السلطة المختصة</a:t>
            </a:r>
          </a:p>
          <a:p>
            <a:pPr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مواعيد رفع التقارير: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الفترات الفاصلة وفقا لما هو محدد في الأمر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بعد إكمال ممارسة السلطة الإجرائية</a:t>
            </a:r>
          </a:p>
          <a:p>
            <a:pPr algn="just" rtl="1" eaLnBrk="1" hangingPunct="1"/>
            <a:r>
              <a:rPr lang="ar-SY" altLang="sr-Latn-RS" b="1" dirty="0" smtClean="0">
                <a:solidFill>
                  <a:srgbClr val="FF0000"/>
                </a:solidFill>
                <a:latin typeface="Sakkal Majalla" panose="02000000000000000000" pitchFamily="2" charset="-78"/>
                <a:cs typeface="Sakkal Majalla" panose="02000000000000000000" pitchFamily="2" charset="-78"/>
              </a:rPr>
              <a:t>محتوى التقارير:</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التقدم المحرز في تحقيق الأهداف المتوخاة من السلطة؛</a:t>
            </a:r>
          </a:p>
          <a:p>
            <a:pPr lvl="1" algn="just" rtl="1" eaLnBrk="1" hangingPunct="1"/>
            <a:r>
              <a:rPr lang="ar-SY" altLang="sr-Latn-RS" sz="3200" dirty="0" smtClean="0">
                <a:latin typeface="Sakkal Majalla" panose="02000000000000000000" pitchFamily="2" charset="-78"/>
                <a:cs typeface="Sakkal Majalla" panose="02000000000000000000" pitchFamily="2" charset="-78"/>
              </a:rPr>
              <a:t>أي مسألة أخرى ذات الصلة</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71</a:t>
            </a:fld>
            <a:endParaRPr lang="en-US" altLang="en-US"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xmlns="" id="{7F165EB1-17F7-4178-A54C-FA3C95EC274B}"/>
              </a:ext>
            </a:extLst>
          </p:cNvPr>
          <p:cNvSpPr>
            <a:spLocks noGrp="1"/>
          </p:cNvSpPr>
          <p:nvPr>
            <p:ph type="title"/>
          </p:nvPr>
        </p:nvSpPr>
        <p:spPr>
          <a:xfrm>
            <a:off x="350838" y="317500"/>
            <a:ext cx="8229600" cy="1143000"/>
          </a:xfrm>
        </p:spPr>
        <p:txBody>
          <a:bodyPr/>
          <a:lstStyle/>
          <a:p>
            <a:pPr rtl="1" eaLnBrk="1" hangingPunct="1"/>
            <a:r>
              <a:rPr lang="ar-SY" altLang="sr-Latn-RS" b="1" dirty="0" smtClean="0">
                <a:latin typeface="Sakkal Majalla" panose="02000000000000000000" pitchFamily="2" charset="-78"/>
                <a:cs typeface="Sakkal Majalla" panose="02000000000000000000" pitchFamily="2" charset="-78"/>
              </a:rPr>
              <a:t>دراسة حالة: رفع التقارير</a:t>
            </a:r>
            <a:endParaRPr lang="en-GB" altLang="sr-Latn-RS" b="1" dirty="0"/>
          </a:p>
        </p:txBody>
      </p:sp>
      <p:sp>
        <p:nvSpPr>
          <p:cNvPr id="142339" name="Rectangle 3">
            <a:extLst>
              <a:ext uri="{FF2B5EF4-FFF2-40B4-BE49-F238E27FC236}">
                <a16:creationId xmlns:a16="http://schemas.microsoft.com/office/drawing/2014/main" xmlns=""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xmlns=""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dirty="0" smtClean="0"/>
              <a:t>ينبغي أن ترفع الشرطة الفيدرالية في أوستلاندا تقريرا سريا لإخبار المحكمة بشأن:</a:t>
            </a:r>
          </a:p>
          <a:p>
            <a:pPr lvl="1" algn="just" rtl="1" eaLnBrk="1" hangingPunct="1"/>
            <a:r>
              <a:rPr lang="ar-SY" altLang="sr-Latn-RS" sz="3200" dirty="0" smtClean="0"/>
              <a:t> نظام (أنظمة) الكمبيوتر الذي تم النفاذ إليه</a:t>
            </a:r>
          </a:p>
          <a:p>
            <a:pPr lvl="1" algn="just" rtl="1" eaLnBrk="1" hangingPunct="1"/>
            <a:r>
              <a:rPr lang="ar-SY" altLang="sr-Latn-RS" sz="3200" dirty="0" smtClean="0"/>
              <a:t> بيانات الكمبيوتر التي تم تأمينها</a:t>
            </a:r>
          </a:p>
          <a:p>
            <a:pPr lvl="1" algn="just" rtl="1" eaLnBrk="1" hangingPunct="1"/>
            <a:r>
              <a:rPr lang="ar-SY" altLang="sr-Latn-RS" sz="3200" dirty="0" smtClean="0"/>
              <a:t> بيانات الكمبيوتر التي أصبحت غير قابلة للنفاذ</a:t>
            </a:r>
          </a:p>
          <a:p>
            <a:pPr lvl="1" algn="just" rtl="1" eaLnBrk="1" hangingPunct="1"/>
            <a:r>
              <a:rPr lang="ar-SY" altLang="sr-Latn-RS" sz="3200" dirty="0" smtClean="0"/>
              <a:t> مدة المصادرة</a:t>
            </a:r>
          </a:p>
          <a:p>
            <a:pPr lvl="1" algn="just" rtl="1" eaLnBrk="1" hangingPunct="1"/>
            <a:r>
              <a:rPr lang="ar-SY" altLang="sr-Latn-RS" sz="3200" dirty="0"/>
              <a:t> </a:t>
            </a:r>
            <a:r>
              <a:rPr lang="ar-SY" altLang="sr-Latn-RS" sz="3200" dirty="0" smtClean="0"/>
              <a:t>أي تدابير إضافية مطلوب اتخاذها</a:t>
            </a:r>
          </a:p>
        </p:txBody>
      </p:sp>
      <p:sp>
        <p:nvSpPr>
          <p:cNvPr id="142341" name="Slide Number Placeholder 1">
            <a:extLst>
              <a:ext uri="{FF2B5EF4-FFF2-40B4-BE49-F238E27FC236}">
                <a16:creationId xmlns:a16="http://schemas.microsoft.com/office/drawing/2014/main" xmlns=""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72</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xmlns="" id="{6A17E23D-1188-4CE1-8E6C-56957B21252E}"/>
              </a:ext>
            </a:extLst>
          </p:cNvPr>
          <p:cNvSpPr>
            <a:spLocks noGrp="1"/>
          </p:cNvSpPr>
          <p:nvPr>
            <p:ph type="title" idx="4294967295"/>
          </p:nvPr>
        </p:nvSpPr>
        <p:spPr>
          <a:xfrm>
            <a:off x="457200" y="2375065"/>
            <a:ext cx="8229600" cy="1530185"/>
          </a:xfrm>
        </p:spPr>
        <p:txBody>
          <a:bodyPr/>
          <a:lstStyle/>
          <a:p>
            <a:pPr rtl="1"/>
            <a:r>
              <a:rPr lang="ar-SY" altLang="sr-Latn-RS" sz="5400" b="1" dirty="0">
                <a:solidFill>
                  <a:srgbClr val="000000"/>
                </a:solidFill>
                <a:latin typeface="Sakkal Majalla" pitchFamily="2" charset="-78"/>
                <a:cs typeface="Sakkal Majalla" pitchFamily="2" charset="-78"/>
              </a:rPr>
              <a:t>الجزء </a:t>
            </a:r>
            <a:r>
              <a:rPr lang="ar-SY" altLang="sr-Latn-RS" sz="5400" b="1" dirty="0" smtClean="0">
                <a:solidFill>
                  <a:srgbClr val="000000"/>
                </a:solidFill>
                <a:latin typeface="Sakkal Majalla" pitchFamily="2" charset="-78"/>
                <a:cs typeface="Sakkal Majalla" pitchFamily="2" charset="-78"/>
              </a:rPr>
              <a:t>الخامس</a:t>
            </a:r>
            <a:r>
              <a:rPr lang="ar-SY" altLang="sr-Latn-RS" sz="5400" b="1" dirty="0">
                <a:solidFill>
                  <a:srgbClr val="000000"/>
                </a:solidFill>
                <a:latin typeface="Sakkal Majalla" pitchFamily="2" charset="-78"/>
                <a:cs typeface="Sakkal Majalla" pitchFamily="2" charset="-78"/>
              </a:rPr>
              <a:t/>
            </a:r>
            <a:br>
              <a:rPr lang="ar-SY" altLang="sr-Latn-RS" sz="5400" b="1" dirty="0">
                <a:solidFill>
                  <a:srgbClr val="000000"/>
                </a:solidFill>
                <a:latin typeface="Sakkal Majalla" pitchFamily="2" charset="-78"/>
                <a:cs typeface="Sakkal Majalla" pitchFamily="2" charset="-78"/>
              </a:rPr>
            </a:br>
            <a:r>
              <a:rPr lang="ar-SY" altLang="sr-Latn-RS" sz="5400" b="1" dirty="0" smtClean="0">
                <a:solidFill>
                  <a:srgbClr val="000000"/>
                </a:solidFill>
                <a:latin typeface="Sakkal Majalla" pitchFamily="2" charset="-78"/>
                <a:cs typeface="Sakkal Majalla" pitchFamily="2" charset="-78"/>
              </a:rPr>
              <a:t>الملخص</a:t>
            </a:r>
            <a:endParaRPr lang="en-GB" altLang="sr-Latn-RS" sz="5400" dirty="0">
              <a:solidFill>
                <a:srgbClr val="000000"/>
              </a:solidFill>
            </a:endParaRPr>
          </a:p>
        </p:txBody>
      </p:sp>
      <p:pic>
        <p:nvPicPr>
          <p:cNvPr id="144387" name="Picture 3">
            <a:extLst>
              <a:ext uri="{FF2B5EF4-FFF2-40B4-BE49-F238E27FC236}">
                <a16:creationId xmlns:a16="http://schemas.microsoft.com/office/drawing/2014/main" xmlns=""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xmlns=""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73</a:t>
            </a:fld>
            <a:endParaRPr lang="en-US" altLang="fr-FR" sz="1200">
              <a:solidFill>
                <a:srgbClr val="898989"/>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xmlns="" id="{105ED423-6FA9-438F-84A2-908E2EDC4200}"/>
              </a:ext>
            </a:extLst>
          </p:cNvPr>
          <p:cNvSpPr>
            <a:spLocks noGrp="1"/>
          </p:cNvSpPr>
          <p:nvPr>
            <p:ph type="title" idx="4294967295"/>
          </p:nvPr>
        </p:nvSpPr>
        <p:spPr>
          <a:xfrm>
            <a:off x="457200" y="274638"/>
            <a:ext cx="8229600" cy="773112"/>
          </a:xfrm>
        </p:spPr>
        <p:txBody>
          <a:bodyPr/>
          <a:lstStyle/>
          <a:p>
            <a:pPr rtl="1" eaLnBrk="1" hangingPunct="1"/>
            <a:r>
              <a:rPr lang="ar-SY" altLang="sr-Latn-RS" sz="5400" b="1" dirty="0">
                <a:solidFill>
                  <a:srgbClr val="000000"/>
                </a:solidFill>
                <a:latin typeface="Sakkal Majalla" pitchFamily="2" charset="-78"/>
                <a:cs typeface="Sakkal Majalla" pitchFamily="2" charset="-78"/>
              </a:rPr>
              <a:t>الملخص</a:t>
            </a:r>
            <a:endParaRPr lang="en-GB" altLang="sr-Latn-RS" sz="5400" b="1" dirty="0"/>
          </a:p>
        </p:txBody>
      </p:sp>
      <p:sp>
        <p:nvSpPr>
          <p:cNvPr id="4" name="Content Placeholder 2">
            <a:extLst>
              <a:ext uri="{FF2B5EF4-FFF2-40B4-BE49-F238E27FC236}">
                <a16:creationId xmlns:a16="http://schemas.microsoft.com/office/drawing/2014/main" xmlns="" id="{D8D85946-051F-481F-827B-6B9206DDE9E7}"/>
              </a:ext>
            </a:extLst>
          </p:cNvPr>
          <p:cNvSpPr txBox="1">
            <a:spLocks/>
          </p:cNvSpPr>
          <p:nvPr/>
        </p:nvSpPr>
        <p:spPr bwMode="auto">
          <a:xfrm>
            <a:off x="457200" y="1047750"/>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just" rtl="1"/>
            <a:r>
              <a:rPr lang="ar-SY" sz="3200" dirty="0">
                <a:latin typeface="Sakkal Majalla" panose="02000000000000000000" pitchFamily="2" charset="-78"/>
                <a:cs typeface="Sakkal Majalla" panose="02000000000000000000" pitchFamily="2" charset="-78"/>
              </a:rPr>
              <a:t>في نهاية هذه الحصة، سيكون المشاركون قادرين على:</a:t>
            </a:r>
          </a:p>
          <a:p>
            <a:pPr algn="just" rtl="1"/>
            <a:endParaRPr lang="fr-FR" sz="1600"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dirty="0">
                <a:latin typeface="Sakkal Majalla" panose="02000000000000000000" pitchFamily="2" charset="-78"/>
                <a:cs typeface="Sakkal Majalla" panose="02000000000000000000" pitchFamily="2" charset="-78"/>
              </a:rPr>
              <a:t>التعرف على اعتبارات مختلفة ذات الصلة </a:t>
            </a:r>
            <a:r>
              <a:rPr lang="ar-SY" dirty="0">
                <a:latin typeface="Sakkal Majalla" panose="02000000000000000000" pitchFamily="2" charset="-78"/>
                <a:cs typeface="Sakkal Majalla" panose="02000000000000000000" pitchFamily="2" charset="-78"/>
              </a:rPr>
              <a:t>بالبث في الطلبات </a:t>
            </a:r>
            <a:r>
              <a:rPr lang="fr-FR" dirty="0" smtClean="0">
                <a:latin typeface="Sakkal Majalla" panose="02000000000000000000" pitchFamily="2" charset="-78"/>
                <a:cs typeface="Sakkal Majalla" panose="02000000000000000000" pitchFamily="2" charset="-78"/>
              </a:rPr>
              <a:t>/</a:t>
            </a:r>
            <a:r>
              <a:rPr lang="ar-SY" dirty="0" smtClean="0">
                <a:latin typeface="Sakkal Majalla" panose="02000000000000000000" pitchFamily="2" charset="-78"/>
                <a:cs typeface="Sakkal Majalla" panose="02000000000000000000" pitchFamily="2" charset="-78"/>
              </a:rPr>
              <a:t> </a:t>
            </a:r>
            <a:r>
              <a:rPr lang="ar-SA" dirty="0" smtClean="0">
                <a:latin typeface="Sakkal Majalla" panose="02000000000000000000" pitchFamily="2" charset="-78"/>
                <a:cs typeface="Sakkal Majalla" panose="02000000000000000000" pitchFamily="2" charset="-78"/>
              </a:rPr>
              <a:t>إجراء </a:t>
            </a:r>
            <a:r>
              <a:rPr lang="ar-SA" dirty="0">
                <a:latin typeface="Sakkal Majalla" panose="02000000000000000000" pitchFamily="2" charset="-78"/>
                <a:cs typeface="Sakkal Majalla" panose="02000000000000000000" pitchFamily="2" charset="-78"/>
              </a:rPr>
              <a:t>جلسات الاستماع بشأن </a:t>
            </a:r>
            <a:r>
              <a:rPr lang="ar-SY" dirty="0">
                <a:latin typeface="Sakkal Majalla" panose="02000000000000000000" pitchFamily="2" charset="-78"/>
                <a:cs typeface="Sakkal Majalla" panose="02000000000000000000" pitchFamily="2" charset="-78"/>
              </a:rPr>
              <a:t>ال</a:t>
            </a:r>
            <a:r>
              <a:rPr lang="ar-SA" dirty="0">
                <a:latin typeface="Sakkal Majalla" panose="02000000000000000000" pitchFamily="2" charset="-78"/>
                <a:cs typeface="Sakkal Majalla" panose="02000000000000000000" pitchFamily="2" charset="-78"/>
              </a:rPr>
              <a:t>سلطات </a:t>
            </a:r>
            <a:r>
              <a:rPr lang="ar-SY" dirty="0">
                <a:latin typeface="Sakkal Majalla" panose="02000000000000000000" pitchFamily="2" charset="-78"/>
                <a:cs typeface="Sakkal Majalla" panose="02000000000000000000" pitchFamily="2" charset="-78"/>
              </a:rPr>
              <a:t>التحقيقية</a:t>
            </a:r>
          </a:p>
          <a:p>
            <a:pPr marL="0" lvl="0" indent="0" algn="just" rtl="1"/>
            <a:endParaRPr lang="ar-SY"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dirty="0">
                <a:latin typeface="Sakkal Majalla" panose="02000000000000000000" pitchFamily="2" charset="-78"/>
                <a:cs typeface="Sakkal Majalla" panose="02000000000000000000" pitchFamily="2" charset="-78"/>
              </a:rPr>
              <a:t>شرح الشروط والضمانات الإجرائية </a:t>
            </a:r>
            <a:r>
              <a:rPr lang="ar-SY" dirty="0">
                <a:latin typeface="Sakkal Majalla" panose="02000000000000000000" pitchFamily="2" charset="-78"/>
                <a:cs typeface="Sakkal Majalla" panose="02000000000000000000" pitchFamily="2" charset="-78"/>
              </a:rPr>
              <a:t>التي ينبغي مراعاتها عند البث في الطلبات أو إجراء جلسات الاستماع</a:t>
            </a:r>
          </a:p>
          <a:p>
            <a:pPr marL="0" lvl="0" indent="0" algn="just" rtl="1"/>
            <a:endParaRPr lang="ar-SY"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dirty="0">
                <a:latin typeface="Sakkal Majalla" panose="02000000000000000000" pitchFamily="2" charset="-78"/>
                <a:cs typeface="Sakkal Majalla" panose="02000000000000000000" pitchFamily="2" charset="-78"/>
              </a:rPr>
              <a:t>تحديد المهارات القضائية الهامة التي يمكن تنفيذها من أجل </a:t>
            </a:r>
            <a:r>
              <a:rPr lang="ar-SY" dirty="0">
                <a:latin typeface="Sakkal Majalla" panose="02000000000000000000" pitchFamily="2" charset="-78"/>
                <a:cs typeface="Sakkal Majalla" panose="02000000000000000000" pitchFamily="2" charset="-78"/>
              </a:rPr>
              <a:t>البث في الطلبات أو إجراء </a:t>
            </a:r>
            <a:r>
              <a:rPr lang="ar-SA" dirty="0">
                <a:latin typeface="Sakkal Majalla" panose="02000000000000000000" pitchFamily="2" charset="-78"/>
                <a:cs typeface="Sakkal Majalla" panose="02000000000000000000" pitchFamily="2" charset="-78"/>
              </a:rPr>
              <a:t>جلس</a:t>
            </a:r>
            <a:r>
              <a:rPr lang="ar-SY" dirty="0">
                <a:latin typeface="Sakkal Majalla" panose="02000000000000000000" pitchFamily="2" charset="-78"/>
                <a:cs typeface="Sakkal Majalla" panose="02000000000000000000" pitchFamily="2" charset="-78"/>
              </a:rPr>
              <a:t>ات </a:t>
            </a:r>
            <a:r>
              <a:rPr lang="ar-SA" dirty="0">
                <a:latin typeface="Sakkal Majalla" panose="02000000000000000000" pitchFamily="2" charset="-78"/>
                <a:cs typeface="Sakkal Majalla" panose="02000000000000000000" pitchFamily="2" charset="-78"/>
              </a:rPr>
              <a:t> الاستماع </a:t>
            </a:r>
            <a:r>
              <a:rPr lang="ar-SY" dirty="0">
                <a:latin typeface="Sakkal Majalla" panose="02000000000000000000" pitchFamily="2" charset="-78"/>
                <a:cs typeface="Sakkal Majalla" panose="02000000000000000000" pitchFamily="2" charset="-78"/>
              </a:rPr>
              <a:t>بشكل </a:t>
            </a:r>
            <a:r>
              <a:rPr lang="ar-SA" dirty="0">
                <a:latin typeface="Sakkal Majalla" panose="02000000000000000000" pitchFamily="2" charset="-78"/>
                <a:cs typeface="Sakkal Majalla" panose="02000000000000000000" pitchFamily="2" charset="-78"/>
              </a:rPr>
              <a:t>فعال</a:t>
            </a:r>
            <a:endParaRPr lang="ar-SY"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endParaRPr lang="ar-SY" dirty="0">
              <a:latin typeface="Sakkal Majalla" panose="02000000000000000000" pitchFamily="2" charset="-78"/>
              <a:cs typeface="Sakkal Majalla" panose="02000000000000000000" pitchFamily="2" charset="-78"/>
            </a:endParaRPr>
          </a:p>
          <a:p>
            <a:pPr marL="457200" lvl="0" indent="-457200" algn="just" rtl="1">
              <a:buFont typeface="Arial" pitchFamily="34" charset="0"/>
              <a:buChar char="•"/>
            </a:pPr>
            <a:r>
              <a:rPr lang="ar-SA" dirty="0">
                <a:latin typeface="Sakkal Majalla" panose="02000000000000000000" pitchFamily="2" charset="-78"/>
                <a:cs typeface="Sakkal Majalla" panose="02000000000000000000" pitchFamily="2" charset="-78"/>
              </a:rPr>
              <a:t>فهم </a:t>
            </a:r>
            <a:r>
              <a:rPr lang="ar-SY" dirty="0" smtClean="0">
                <a:latin typeface="Sakkal Majalla" panose="02000000000000000000" pitchFamily="2" charset="-78"/>
                <a:cs typeface="Sakkal Majalla" panose="02000000000000000000" pitchFamily="2" charset="-78"/>
              </a:rPr>
              <a:t>الاعتبارات الهامة المتربطة بالتراخيص أو الأوامر القضائية التي تمكن من ممارسة </a:t>
            </a:r>
            <a:r>
              <a:rPr lang="ar-SA" dirty="0" smtClean="0">
                <a:latin typeface="Sakkal Majalla" panose="02000000000000000000" pitchFamily="2" charset="-78"/>
                <a:cs typeface="Sakkal Majalla" panose="02000000000000000000" pitchFamily="2" charset="-78"/>
              </a:rPr>
              <a:t>السلطات </a:t>
            </a:r>
            <a:r>
              <a:rPr lang="ar-SY" dirty="0" smtClean="0">
                <a:latin typeface="Sakkal Majalla" panose="02000000000000000000" pitchFamily="2" charset="-78"/>
                <a:cs typeface="Sakkal Majalla" panose="02000000000000000000" pitchFamily="2" charset="-78"/>
              </a:rPr>
              <a:t>الإجرائية </a:t>
            </a:r>
            <a:r>
              <a:rPr lang="ar-SA" dirty="0" smtClean="0">
                <a:latin typeface="Sakkal Majalla" panose="02000000000000000000" pitchFamily="2" charset="-78"/>
                <a:cs typeface="Sakkal Majalla" panose="02000000000000000000" pitchFamily="2" charset="-78"/>
              </a:rPr>
              <a:t>المتعلقة </a:t>
            </a:r>
            <a:r>
              <a:rPr lang="ar-SA" dirty="0">
                <a:latin typeface="Sakkal Majalla" panose="02000000000000000000" pitchFamily="2" charset="-78"/>
                <a:cs typeface="Sakkal Majalla" panose="02000000000000000000" pitchFamily="2" charset="-78"/>
              </a:rPr>
              <a:t>بالأدلة </a:t>
            </a:r>
            <a:r>
              <a:rPr lang="ar-SA" dirty="0" smtClean="0">
                <a:latin typeface="Sakkal Majalla" panose="02000000000000000000" pitchFamily="2" charset="-78"/>
                <a:cs typeface="Sakkal Majalla" panose="02000000000000000000" pitchFamily="2" charset="-78"/>
              </a:rPr>
              <a:t>الإلكترونية</a:t>
            </a:r>
            <a:endParaRPr lang="pt-PT" dirty="0">
              <a:solidFill>
                <a:srgbClr val="000000"/>
              </a:solidFill>
              <a:ea typeface="MS PGothic" charset="0"/>
              <a:cs typeface="MS PGothic" charset="0"/>
            </a:endParaRPr>
          </a:p>
        </p:txBody>
      </p:sp>
      <p:sp>
        <p:nvSpPr>
          <p:cNvPr id="146436" name="Slide Number Placeholder 1">
            <a:extLst>
              <a:ext uri="{FF2B5EF4-FFF2-40B4-BE49-F238E27FC236}">
                <a16:creationId xmlns:a16="http://schemas.microsoft.com/office/drawing/2014/main" xmlns=""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74</a:t>
            </a:fld>
            <a:endParaRPr lang="en-US" altLang="fr-FR" sz="1200">
              <a:solidFill>
                <a:srgbClr val="898989"/>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xmlns=""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4" name="Slide Number Placeholder 1">
            <a:extLst>
              <a:ext uri="{FF2B5EF4-FFF2-40B4-BE49-F238E27FC236}">
                <a16:creationId xmlns:a16="http://schemas.microsoft.com/office/drawing/2014/main" xmlns=""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75</a:t>
            </a:fld>
            <a:endParaRPr lang="en-US" altLang="fr-FR" sz="1200">
              <a:solidFill>
                <a:srgbClr val="898989"/>
              </a:solidFill>
            </a:endParaRPr>
          </a:p>
        </p:txBody>
      </p:sp>
      <p:sp>
        <p:nvSpPr>
          <p:cNvPr id="5" name="TextBox 3"/>
          <p:cNvSpPr txBox="1">
            <a:spLocks noChangeArrowheads="1"/>
          </p:cNvSpPr>
          <p:nvPr/>
        </p:nvSpPr>
        <p:spPr bwMode="auto">
          <a:xfrm>
            <a:off x="2448662" y="4568489"/>
            <a:ext cx="42466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rtl="1" eaLnBrk="1" hangingPunct="1"/>
            <a:r>
              <a:rPr lang="ar-SY" altLang="fr-FR" sz="5400" b="1" dirty="0">
                <a:latin typeface="Sakkal Majalla" pitchFamily="2" charset="-78"/>
                <a:cs typeface="Sakkal Majalla" pitchFamily="2" charset="-78"/>
              </a:rPr>
              <a:t>هل لديكم أي </a:t>
            </a:r>
            <a:r>
              <a:rPr lang="ar-SY" altLang="fr-FR" sz="5400" b="1" dirty="0" smtClean="0">
                <a:latin typeface="Sakkal Majalla" pitchFamily="2" charset="-78"/>
                <a:cs typeface="Sakkal Majalla" pitchFamily="2" charset="-78"/>
              </a:rPr>
              <a:t>أسئلة</a:t>
            </a:r>
            <a:endParaRPr lang="en-GB" altLang="fr-FR" sz="5400" b="1" dirty="0">
              <a:latin typeface="Sakkal Majalla" pitchFamily="2" charset="-78"/>
              <a:cs typeface="Sakkal Majalla" pitchFamily="2" charset="-7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xmlns="" id="{1282C32C-EEF7-4203-93BC-9F0B4ADC8B3B}"/>
              </a:ext>
            </a:extLst>
          </p:cNvPr>
          <p:cNvSpPr>
            <a:spLocks noGrp="1"/>
          </p:cNvSpPr>
          <p:nvPr>
            <p:ph type="title"/>
          </p:nvPr>
        </p:nvSpPr>
        <p:spPr>
          <a:xfrm>
            <a:off x="457200" y="2762250"/>
            <a:ext cx="8229600" cy="1143000"/>
          </a:xfrm>
        </p:spPr>
        <p:txBody>
          <a:bodyPr/>
          <a:lstStyle/>
          <a:p>
            <a:pPr rtl="1">
              <a:lnSpc>
                <a:spcPct val="90000"/>
              </a:lnSpc>
              <a:defRPr/>
            </a:pPr>
            <a:r>
              <a:rPr lang="ar-SY" altLang="sr-Latn-RS" sz="5400" b="1" dirty="0">
                <a:solidFill>
                  <a:srgbClr val="000000"/>
                </a:solidFill>
                <a:latin typeface="Sakkal Majalla" panose="02000000000000000000" pitchFamily="2" charset="-78"/>
                <a:cs typeface="Sakkal Majalla" panose="02000000000000000000" pitchFamily="2" charset="-78"/>
              </a:rPr>
              <a:t>الجزء الثاني</a:t>
            </a:r>
            <a:r>
              <a:rPr lang="en-US" altLang="sr-Latn-RS" sz="5400" b="1" dirty="0">
                <a:solidFill>
                  <a:srgbClr val="000000"/>
                </a:solidFill>
                <a:latin typeface="Sakkal Majalla" panose="02000000000000000000" pitchFamily="2" charset="-78"/>
                <a:cs typeface="Sakkal Majalla" panose="02000000000000000000" pitchFamily="2" charset="-78"/>
              </a:rPr>
              <a:t/>
            </a:r>
            <a:br>
              <a:rPr lang="en-US" altLang="sr-Latn-RS" sz="5400" b="1" dirty="0">
                <a:solidFill>
                  <a:srgbClr val="000000"/>
                </a:solidFill>
                <a:latin typeface="Sakkal Majalla" panose="02000000000000000000" pitchFamily="2" charset="-78"/>
                <a:cs typeface="Sakkal Majalla" panose="02000000000000000000" pitchFamily="2" charset="-78"/>
              </a:rPr>
            </a:br>
            <a:r>
              <a:rPr lang="en-US" altLang="sr-Latn-RS" sz="5400" b="1" dirty="0">
                <a:solidFill>
                  <a:srgbClr val="000000"/>
                </a:solidFill>
                <a:latin typeface="Sakkal Majalla" panose="02000000000000000000" pitchFamily="2" charset="-78"/>
                <a:cs typeface="Sakkal Majalla" panose="02000000000000000000" pitchFamily="2" charset="-78"/>
              </a:rPr>
              <a:t>	</a:t>
            </a:r>
            <a:r>
              <a:rPr lang="ar-SY" altLang="sr-Latn-RS" sz="5400" b="1" dirty="0">
                <a:solidFill>
                  <a:srgbClr val="000000"/>
                </a:solidFill>
                <a:latin typeface="Sakkal Majalla" panose="02000000000000000000" pitchFamily="2" charset="-78"/>
                <a:cs typeface="Sakkal Majalla" panose="02000000000000000000" pitchFamily="2" charset="-78"/>
              </a:rPr>
              <a:t>إجراء جلسة الاستماع </a:t>
            </a:r>
            <a:r>
              <a:rPr lang="ar-SY" altLang="sr-Latn-RS" sz="5400" b="1" dirty="0" smtClean="0">
                <a:solidFill>
                  <a:srgbClr val="000000"/>
                </a:solidFill>
                <a:latin typeface="Sakkal Majalla" panose="02000000000000000000" pitchFamily="2" charset="-78"/>
                <a:cs typeface="Sakkal Majalla" panose="02000000000000000000" pitchFamily="2" charset="-78"/>
              </a:rPr>
              <a:t>للطلب</a:t>
            </a:r>
            <a:endParaRPr lang="en-GB" altLang="sr-Latn-RS" sz="5400" b="1" dirty="0"/>
          </a:p>
        </p:txBody>
      </p:sp>
      <p:pic>
        <p:nvPicPr>
          <p:cNvPr id="17411" name="Picture 3">
            <a:extLst>
              <a:ext uri="{FF2B5EF4-FFF2-40B4-BE49-F238E27FC236}">
                <a16:creationId xmlns:a16="http://schemas.microsoft.com/office/drawing/2014/main" xmlns=""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xmlns=""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a:extLst>
              <a:ext uri="{FF2B5EF4-FFF2-40B4-BE49-F238E27FC236}">
                <a16:creationId xmlns:a16="http://schemas.microsoft.com/office/drawing/2014/main" xmlns="" id="{8EF33FC9-F3EA-4758-98B5-371E12EA139C}"/>
              </a:ext>
            </a:extLst>
          </p:cNvPr>
          <p:cNvSpPr txBox="1">
            <a:spLocks/>
          </p:cNvSpPr>
          <p:nvPr/>
        </p:nvSpPr>
        <p:spPr bwMode="auto">
          <a:xfrm>
            <a:off x="350838" y="1219200"/>
            <a:ext cx="8335962"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rtl="1" eaLnBrk="1" hangingPunct="1"/>
            <a:r>
              <a:rPr lang="ar-SY" altLang="sr-Latn-RS" sz="2600" dirty="0" smtClean="0">
                <a:latin typeface="Sakkal Majalla" panose="02000000000000000000" pitchFamily="2" charset="-78"/>
                <a:cs typeface="Sakkal Majalla" panose="02000000000000000000" pitchFamily="2" charset="-78"/>
              </a:rPr>
              <a:t>يجب على مقدم الطلب والسلطة المختصة أن يقوموا </a:t>
            </a:r>
            <a:r>
              <a:rPr lang="ar-SY" altLang="sr-Latn-RS" sz="2600" b="1" dirty="0" smtClean="0">
                <a:solidFill>
                  <a:srgbClr val="FF0000"/>
                </a:solidFill>
                <a:latin typeface="Sakkal Majalla" panose="02000000000000000000" pitchFamily="2" charset="-78"/>
                <a:cs typeface="Sakkal Majalla" panose="02000000000000000000" pitchFamily="2" charset="-78"/>
              </a:rPr>
              <a:t>بالتحضير المناسب </a:t>
            </a:r>
            <a:r>
              <a:rPr lang="ar-SY" altLang="sr-Latn-RS" sz="2600" dirty="0" smtClean="0">
                <a:latin typeface="Sakkal Majalla" panose="02000000000000000000" pitchFamily="2" charset="-78"/>
                <a:cs typeface="Sakkal Majalla" panose="02000000000000000000" pitchFamily="2" charset="-78"/>
              </a:rPr>
              <a:t>قبل جلسة الاستماع عندما تكون مبرمجة</a:t>
            </a:r>
          </a:p>
          <a:p>
            <a:pPr algn="just" rtl="1" eaLnBrk="1" hangingPunct="1"/>
            <a:r>
              <a:rPr lang="ar-SY" altLang="sr-Latn-RS" sz="2600" dirty="0" smtClean="0">
                <a:latin typeface="Sakkal Majalla" panose="02000000000000000000" pitchFamily="2" charset="-78"/>
                <a:cs typeface="Sakkal Majalla" panose="02000000000000000000" pitchFamily="2" charset="-78"/>
              </a:rPr>
              <a:t>ينبغي أن يشمل التحضير:</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دراسة الطلب من أجل تأمين البيانات من فرع أوستلاندا</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دراسة الإقرار الداعم للطلب</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دراسة القسم [رقم القسم] من [اسم القانون الإجرائي] من أجل البحث عن بيانات الكمبيوتر ومصادرتها</a:t>
            </a:r>
          </a:p>
          <a:p>
            <a:pPr lvl="1" algn="just" rtl="1" eaLnBrk="1" hangingPunct="1"/>
            <a:r>
              <a:rPr lang="ar-SY" altLang="sr-Latn-RS" sz="2600" dirty="0" smtClean="0">
                <a:latin typeface="Sakkal Majalla" panose="02000000000000000000" pitchFamily="2" charset="-78"/>
                <a:cs typeface="Sakkal Majalla" panose="02000000000000000000" pitchFamily="2" charset="-78"/>
              </a:rPr>
              <a:t>دراسة التشريع المحلي (التشريعات) المعمول به والمتعلق بالاحتيال المرتبط بالكمبيوتر و/أو التزوير المرتبط بالكمبيوتر</a:t>
            </a:r>
          </a:p>
        </p:txBody>
      </p:sp>
      <p:sp>
        <p:nvSpPr>
          <p:cNvPr id="19459" name="Title 2">
            <a:extLst>
              <a:ext uri="{FF2B5EF4-FFF2-40B4-BE49-F238E27FC236}">
                <a16:creationId xmlns:a16="http://schemas.microsoft.com/office/drawing/2014/main" xmlns="" id="{CA436AC5-8DB7-40A6-8BB5-CDC540D05C53}"/>
              </a:ext>
            </a:extLst>
          </p:cNvPr>
          <p:cNvSpPr>
            <a:spLocks noGrp="1"/>
          </p:cNvSpPr>
          <p:nvPr>
            <p:ph type="title"/>
          </p:nvPr>
        </p:nvSpPr>
        <p:spPr/>
        <p:txBody>
          <a:bodyPr/>
          <a:lstStyle/>
          <a:p>
            <a:pPr rtl="1"/>
            <a:r>
              <a:rPr lang="ar-SY" altLang="en-US" sz="5400" b="1" dirty="0" smtClean="0">
                <a:latin typeface="Sakkal Majalla" panose="02000000000000000000" pitchFamily="2" charset="-78"/>
                <a:cs typeface="Sakkal Majalla" panose="02000000000000000000" pitchFamily="2" charset="-78"/>
              </a:rPr>
              <a:t>التحضير</a:t>
            </a:r>
            <a:endParaRPr lang="en-US" altLang="en-US" sz="5400" b="1" dirty="0"/>
          </a:p>
        </p:txBody>
      </p:sp>
      <p:pic>
        <p:nvPicPr>
          <p:cNvPr id="19460" name="Picture 2" descr="Image result for tick mark">
            <a:extLst>
              <a:ext uri="{FF2B5EF4-FFF2-40B4-BE49-F238E27FC236}">
                <a16:creationId xmlns:a16="http://schemas.microsoft.com/office/drawing/2014/main" xmlns="" id="{42B1143F-C78E-4BE0-9B7A-12E8FD65DB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9588" y="-17463"/>
            <a:ext cx="1004887" cy="109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Slide Number Placeholder 1">
            <a:extLst>
              <a:ext uri="{FF2B5EF4-FFF2-40B4-BE49-F238E27FC236}">
                <a16:creationId xmlns:a16="http://schemas.microsoft.com/office/drawing/2014/main" xmlns="" id="{1FBCA2B6-4423-440B-AB0D-2FAB8C507F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9849CE0-0DF8-4BA3-89DE-BA36A86E6279}"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22435</TotalTime>
  <Words>6650</Words>
  <Application>Microsoft Office PowerPoint</Application>
  <PresentationFormat>Affichage à l'écran (4:3)</PresentationFormat>
  <Paragraphs>770</Paragraphs>
  <Slides>75</Slides>
  <Notes>75</Notes>
  <HiddenSlides>0</HiddenSlides>
  <MMClips>0</MMClips>
  <ScaleCrop>false</ScaleCrop>
  <HeadingPairs>
    <vt:vector size="4" baseType="variant">
      <vt:variant>
        <vt:lpstr>Thème</vt:lpstr>
      </vt:variant>
      <vt:variant>
        <vt:i4>1</vt:i4>
      </vt:variant>
      <vt:variant>
        <vt:lpstr>Titres des diapositives</vt:lpstr>
      </vt:variant>
      <vt:variant>
        <vt:i4>75</vt:i4>
      </vt:variant>
    </vt:vector>
  </HeadingPairs>
  <TitlesOfParts>
    <vt:vector size="76" baseType="lpstr">
      <vt:lpstr>Office Theme</vt:lpstr>
      <vt:lpstr>الدورة التدريبية المتقدمة في الجريمة الإلكترونية لفائدة القضاة والمدعين العامين</vt:lpstr>
      <vt:lpstr>برنامج العمل</vt:lpstr>
      <vt:lpstr>أهداف الحصة</vt:lpstr>
      <vt:lpstr>الجزء الأول  تقديم جلسات الاستماع</vt:lpstr>
      <vt:lpstr>الإشراف القضائي في بعض البلدان: جلسات الاستماع</vt:lpstr>
      <vt:lpstr>في بلدان أخرى: الترخيص القضائي دون عقد جلسة استماع</vt:lpstr>
      <vt:lpstr>الشروط والضمانات</vt:lpstr>
      <vt:lpstr>الجزء الثاني  إجراء جلسة الاستماع للطلب</vt:lpstr>
      <vt:lpstr>التحضير</vt:lpstr>
      <vt:lpstr>التقديم</vt:lpstr>
      <vt:lpstr>دراسة حالة: تعريف مقدم الطلب</vt:lpstr>
      <vt:lpstr>دراسة حالة: تحديد السلطة الإجرائية</vt:lpstr>
      <vt:lpstr>دراسة حالة: ملخص الوقائع</vt:lpstr>
      <vt:lpstr>الأسس المبررة للطلب</vt:lpstr>
      <vt:lpstr>مصادرة البيانات من فرع أوستلاندا</vt:lpstr>
      <vt:lpstr>تحديد القضايا</vt:lpstr>
      <vt:lpstr>طرح الأسئلة</vt:lpstr>
      <vt:lpstr>أسئلة نموذجية</vt:lpstr>
      <vt:lpstr>Présentation PowerPoint</vt:lpstr>
      <vt:lpstr>Présentation PowerPoint</vt:lpstr>
      <vt:lpstr>Présentation PowerPoint</vt:lpstr>
      <vt:lpstr>Présentation PowerPoint</vt:lpstr>
      <vt:lpstr>Présentation PowerPoint</vt:lpstr>
      <vt:lpstr>معلومات إضافية</vt:lpstr>
      <vt:lpstr>دراسة حالة: معلومات إضافية</vt:lpstr>
      <vt:lpstr>الجزء الثالث المهارات القضائية</vt:lpstr>
      <vt:lpstr>المهارات القضائية</vt:lpstr>
      <vt:lpstr>المهارات القضائية المرتبطة بجلسات الاستماع للطلبات الخاصة بالأدلة الإلكترونية </vt:lpstr>
      <vt:lpstr>المهارات القضائية</vt:lpstr>
      <vt:lpstr>المهارات القضائية</vt:lpstr>
      <vt:lpstr>المهارات القضائية</vt:lpstr>
      <vt:lpstr>المهارة 1: التواصل بفعالية</vt:lpstr>
      <vt:lpstr>المهارة 1: التواصل بفعالية</vt:lpstr>
      <vt:lpstr>المهارة 1: التواصل بفعالية</vt:lpstr>
      <vt:lpstr>المهارة 2: العمل مع الآخرين</vt:lpstr>
      <vt:lpstr>المهارة 2: العمل مع الآخرين</vt:lpstr>
      <vt:lpstr>المهارة 2: العمل مع الآخرين</vt:lpstr>
      <vt:lpstr>المهارة 3:  امتلاك المعرفة وتطوريها</vt:lpstr>
      <vt:lpstr>المهارة 3:  امتلاك المعرفة وتطوريها</vt:lpstr>
      <vt:lpstr>المهارة 4: استيعاب المعلومات</vt:lpstr>
      <vt:lpstr>المهارة 4: استيعاب المعلومات</vt:lpstr>
      <vt:lpstr>المهارة 5: ممارسة الاجتهاد القضائي</vt:lpstr>
      <vt:lpstr>المهارة 5: ممارسة الاجتهاد القضائي</vt:lpstr>
      <vt:lpstr>المهارة 6: تدبير العمل بفعالية</vt:lpstr>
      <vt:lpstr>المهارة 6: تدبير العمل بفعالية</vt:lpstr>
      <vt:lpstr>المهارة 6: تدبير العمل بفعالية</vt:lpstr>
      <vt:lpstr>المهارة 6: تدبير العمل بفعالية</vt:lpstr>
      <vt:lpstr>الجزء الرابع صياغة الأوامر</vt:lpstr>
      <vt:lpstr>الأوامر والتراخيص</vt:lpstr>
      <vt:lpstr>الشخص/الكيان موضوع الطلب</vt:lpstr>
      <vt:lpstr>دراسة حالة: الكيان موضوع الطلب</vt:lpstr>
      <vt:lpstr>البيانات/الاتصالات موضوع الطلب</vt:lpstr>
      <vt:lpstr>دراسة حالة: البيانات موضوع الطلب</vt:lpstr>
      <vt:lpstr>نطاق السلطة</vt:lpstr>
      <vt:lpstr>دراسة حالة: نطاق السلطات</vt:lpstr>
      <vt:lpstr>المدة</vt:lpstr>
      <vt:lpstr>دراسة حالة: المدة</vt:lpstr>
      <vt:lpstr>آلية التنفيذ</vt:lpstr>
      <vt:lpstr>ممارسة السلطة</vt:lpstr>
      <vt:lpstr>تقديم المساعدة</vt:lpstr>
      <vt:lpstr>دراسة حالة: ممارسة السلطة وتقديم المساعدة</vt:lpstr>
      <vt:lpstr>الترخيص المؤقت</vt:lpstr>
      <vt:lpstr>إجراءات شكلية أخرى</vt:lpstr>
      <vt:lpstr>الإتاحة</vt:lpstr>
      <vt:lpstr>Présentation PowerPoint</vt:lpstr>
      <vt:lpstr>التناسب</vt:lpstr>
      <vt:lpstr>التناسب</vt:lpstr>
      <vt:lpstr>أشكال الحماية خلال ممارسة السلطات</vt:lpstr>
      <vt:lpstr>ضمانات الخصوصية</vt:lpstr>
      <vt:lpstr>دراسة حالة: ضمانات الخصوصية</vt:lpstr>
      <vt:lpstr>تقديم التقارير</vt:lpstr>
      <vt:lpstr>دراسة حالة: رفع التقارير</vt:lpstr>
      <vt:lpstr>الجزء الخامس الملخص</vt:lpstr>
      <vt:lpstr>الملخص</vt:lpstr>
      <vt:lpstr>Présentation PowerPoint</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admin</cp:lastModifiedBy>
  <cp:revision>710</cp:revision>
  <dcterms:created xsi:type="dcterms:W3CDTF">2012-01-26T09:33:22Z</dcterms:created>
  <dcterms:modified xsi:type="dcterms:W3CDTF">2018-09-05T00:12:41Z</dcterms:modified>
</cp:coreProperties>
</file>